
<file path=[Content_Types].xml><?xml version="1.0" encoding="utf-8"?>
<Types xmlns="http://schemas.openxmlformats.org/package/2006/content-types">
  <Default Extension="bin" ContentType="application/vnd.openxmlformats-officedocument.oleObject"/>
  <Default Extension="jpeg" ContentType="image/jpeg"/>
  <Default Extension="png" ContentType="image/pn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56" r:id="rId2"/>
    <p:sldId id="307" r:id="rId3"/>
    <p:sldId id="308" r:id="rId4"/>
    <p:sldId id="309" r:id="rId5"/>
    <p:sldId id="310" r:id="rId6"/>
    <p:sldId id="311" r:id="rId7"/>
    <p:sldId id="312" r:id="rId8"/>
    <p:sldId id="313" r:id="rId9"/>
    <p:sldId id="314" r:id="rId10"/>
    <p:sldId id="315" r:id="rId11"/>
    <p:sldId id="316" r:id="rId12"/>
    <p:sldId id="317" r:id="rId13"/>
    <p:sldId id="318" r:id="rId14"/>
    <p:sldId id="259" r:id="rId15"/>
  </p:sldIdLst>
  <p:sldSz cx="9144000" cy="6858000" type="screen4x3"/>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66" autoAdjust="0"/>
    <p:restoredTop sz="96806" autoAdjust="0"/>
  </p:normalViewPr>
  <p:slideViewPr>
    <p:cSldViewPr>
      <p:cViewPr varScale="1">
        <p:scale>
          <a:sx n="90" d="100"/>
          <a:sy n="90" d="100"/>
        </p:scale>
        <p:origin x="930" y="96"/>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wmf>
</file>

<file path=ppt/media/image3.wmf>
</file>

<file path=ppt/media/image4.wmf>
</file>

<file path=ppt/media/image5.wmf>
</file>

<file path=ppt/media/image6.wmf>
</file>

<file path=ppt/media/image7.wmf>
</file>

<file path=ppt/media/image8.wmf>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837EDA8-41C8-4B24-A206-13C08A65A6D7}" type="datetimeFigureOut">
              <a:rPr lang="zh-TW" altLang="en-US" smtClean="0"/>
              <a:pPr/>
              <a:t>2022/9/8</a:t>
            </a:fld>
            <a:endParaRPr lang="zh-TW" altLang="en-US"/>
          </a:p>
        </p:txBody>
      </p:sp>
      <p:sp>
        <p:nvSpPr>
          <p:cNvPr id="4" name="投影片圖像版面配置區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1FAA135-E01C-4A42-9760-5A137A0CA41F}" type="slidenum">
              <a:rPr lang="zh-TW" altLang="en-US" smtClean="0"/>
              <a:pPr/>
              <a:t>‹#›</a:t>
            </a:fld>
            <a:endParaRPr lang="zh-TW"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p:cNvSpPr>
            <a:spLocks noGrp="1"/>
          </p:cNvSpPr>
          <p:nvPr>
            <p:ph type="ctrTitle"/>
          </p:nvPr>
        </p:nvSpPr>
        <p:spPr>
          <a:xfrm>
            <a:off x="685800" y="2130425"/>
            <a:ext cx="7772400" cy="1470025"/>
          </a:xfrm>
        </p:spPr>
        <p:txBody>
          <a:bodyPr/>
          <a:lstStyle/>
          <a:p>
            <a:r>
              <a:rPr lang="zh-TW" altLang="en-US"/>
              <a:t>按一下以編輯母片標題樣式</a:t>
            </a:r>
          </a:p>
        </p:txBody>
      </p:sp>
      <p:sp>
        <p:nvSpPr>
          <p:cNvPr id="3" name="副標題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TW" altLang="en-US"/>
              <a:t>按一下以編輯母片副標題樣式</a:t>
            </a:r>
          </a:p>
        </p:txBody>
      </p:sp>
      <p:sp>
        <p:nvSpPr>
          <p:cNvPr id="4" name="日期版面配置區 3"/>
          <p:cNvSpPr>
            <a:spLocks noGrp="1"/>
          </p:cNvSpPr>
          <p:nvPr>
            <p:ph type="dt" sz="half" idx="10"/>
          </p:nvPr>
        </p:nvSpPr>
        <p:spPr/>
        <p:txBody>
          <a:bodyPr/>
          <a:lstStyle>
            <a:lvl1pPr>
              <a:defRPr>
                <a:solidFill>
                  <a:schemeClr val="tx1"/>
                </a:solidFill>
              </a:defRPr>
            </a:lvl1pPr>
          </a:lstStyle>
          <a:p>
            <a:fld id="{8B85509C-BD4F-47BF-9B1E-FC2E949B3621}" type="datetime1">
              <a:rPr lang="zh-TW" altLang="en-US" smtClean="0"/>
              <a:pPr/>
              <a:t>2022/9/8</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lvl1pPr>
              <a:defRPr>
                <a:solidFill>
                  <a:schemeClr val="tx1"/>
                </a:solidFill>
              </a:defRPr>
            </a:lvl1pPr>
          </a:lstStyle>
          <a:p>
            <a:fld id="{E4D7E63D-91F2-4366-A2C4-1B00C9E2590E}" type="slidenum">
              <a:rPr lang="zh-TW" altLang="en-US" smtClean="0"/>
              <a:pPr/>
              <a:t>‹#›</a:t>
            </a:fld>
            <a:endParaRPr lang="zh-TW"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直排文字版面配置區 2"/>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p:cNvSpPr>
            <a:spLocks noGrp="1"/>
          </p:cNvSpPr>
          <p:nvPr>
            <p:ph type="dt" sz="half" idx="10"/>
          </p:nvPr>
        </p:nvSpPr>
        <p:spPr/>
        <p:txBody>
          <a:bodyPr/>
          <a:lstStyle/>
          <a:p>
            <a:fld id="{42251B24-F787-4C15-8A0F-7AEC20C70069}" type="datetime1">
              <a:rPr lang="zh-TW" altLang="en-US" smtClean="0"/>
              <a:pPr/>
              <a:t>2022/9/8</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E4D7E63D-91F2-4366-A2C4-1B00C9E2590E}" type="slidenum">
              <a:rPr lang="zh-TW" altLang="en-US" smtClean="0"/>
              <a:pPr/>
              <a:t>‹#›</a:t>
            </a:fld>
            <a:endParaRPr lang="zh-TW"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6629400" y="274638"/>
            <a:ext cx="2057400" cy="5851525"/>
          </a:xfrm>
        </p:spPr>
        <p:txBody>
          <a:bodyPr vert="eaVert"/>
          <a:lstStyle/>
          <a:p>
            <a:r>
              <a:rPr lang="zh-TW" altLang="en-US"/>
              <a:t>按一下以編輯母片標題樣式</a:t>
            </a:r>
          </a:p>
        </p:txBody>
      </p:sp>
      <p:sp>
        <p:nvSpPr>
          <p:cNvPr id="3" name="直排文字版面配置區 2"/>
          <p:cNvSpPr>
            <a:spLocks noGrp="1"/>
          </p:cNvSpPr>
          <p:nvPr>
            <p:ph type="body" orient="vert" idx="1"/>
          </p:nvPr>
        </p:nvSpPr>
        <p:spPr>
          <a:xfrm>
            <a:off x="457200" y="274638"/>
            <a:ext cx="6019800" cy="5851525"/>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p:cNvSpPr>
            <a:spLocks noGrp="1"/>
          </p:cNvSpPr>
          <p:nvPr>
            <p:ph type="dt" sz="half" idx="10"/>
          </p:nvPr>
        </p:nvSpPr>
        <p:spPr/>
        <p:txBody>
          <a:bodyPr/>
          <a:lstStyle/>
          <a:p>
            <a:fld id="{9CA0D33C-CE2B-45F1-B8D4-FFD1F131F331}" type="datetime1">
              <a:rPr lang="zh-TW" altLang="en-US" smtClean="0"/>
              <a:pPr/>
              <a:t>2022/9/8</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E4D7E63D-91F2-4366-A2C4-1B00C9E2590E}" type="slidenum">
              <a:rPr lang="zh-TW" altLang="en-US" smtClean="0"/>
              <a:pPr/>
              <a:t>‹#›</a:t>
            </a:fld>
            <a:endParaRPr lang="zh-TW"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p:cNvSpPr>
            <a:spLocks noGrp="1"/>
          </p:cNvSpPr>
          <p:nvPr>
            <p:ph type="dt" sz="half" idx="10"/>
          </p:nvPr>
        </p:nvSpPr>
        <p:spPr/>
        <p:txBody>
          <a:bodyPr/>
          <a:lstStyle/>
          <a:p>
            <a:fld id="{50B99440-D9EF-40CC-9B52-F6428D9B2C76}" type="datetime1">
              <a:rPr lang="zh-TW" altLang="en-US" smtClean="0"/>
              <a:pPr/>
              <a:t>2022/9/8</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E4D7E63D-91F2-4366-A2C4-1B00C9E2590E}" type="slidenum">
              <a:rPr lang="zh-TW" altLang="en-US" smtClean="0"/>
              <a:pPr/>
              <a:t>‹#›</a:t>
            </a:fld>
            <a:endParaRPr lang="zh-TW"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區段標題">
    <p:spTree>
      <p:nvGrpSpPr>
        <p:cNvPr id="1" name=""/>
        <p:cNvGrpSpPr/>
        <p:nvPr/>
      </p:nvGrpSpPr>
      <p:grpSpPr>
        <a:xfrm>
          <a:off x="0" y="0"/>
          <a:ext cx="0" cy="0"/>
          <a:chOff x="0" y="0"/>
          <a:chExt cx="0" cy="0"/>
        </a:xfrm>
      </p:grpSpPr>
      <p:sp>
        <p:nvSpPr>
          <p:cNvPr id="2" name="標題 1"/>
          <p:cNvSpPr>
            <a:spLocks noGrp="1"/>
          </p:cNvSpPr>
          <p:nvPr>
            <p:ph type="title"/>
          </p:nvPr>
        </p:nvSpPr>
        <p:spPr>
          <a:xfrm>
            <a:off x="722313" y="4406900"/>
            <a:ext cx="7772400" cy="1362075"/>
          </a:xfrm>
        </p:spPr>
        <p:txBody>
          <a:bodyPr anchor="t"/>
          <a:lstStyle>
            <a:lvl1pPr algn="l">
              <a:defRPr sz="4000" b="1" cap="all"/>
            </a:lvl1pPr>
          </a:lstStyle>
          <a:p>
            <a:r>
              <a:rPr lang="zh-TW" altLang="en-US"/>
              <a:t>按一下以編輯母片標題樣式</a:t>
            </a:r>
          </a:p>
        </p:txBody>
      </p:sp>
      <p:sp>
        <p:nvSpPr>
          <p:cNvPr id="3" name="文字版面配置區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a:t>按一下以編輯母片文字樣式</a:t>
            </a:r>
          </a:p>
        </p:txBody>
      </p:sp>
      <p:sp>
        <p:nvSpPr>
          <p:cNvPr id="4" name="日期版面配置區 3"/>
          <p:cNvSpPr>
            <a:spLocks noGrp="1"/>
          </p:cNvSpPr>
          <p:nvPr>
            <p:ph type="dt" sz="half" idx="10"/>
          </p:nvPr>
        </p:nvSpPr>
        <p:spPr/>
        <p:txBody>
          <a:bodyPr/>
          <a:lstStyle/>
          <a:p>
            <a:fld id="{0871BF52-5C6C-4959-8E27-CECB68D39FE4}" type="datetime1">
              <a:rPr lang="zh-TW" altLang="en-US" smtClean="0"/>
              <a:pPr/>
              <a:t>2022/9/8</a:t>
            </a:fld>
            <a:endParaRPr lang="zh-TW" altLang="en-US"/>
          </a:p>
        </p:txBody>
      </p:sp>
      <p:sp>
        <p:nvSpPr>
          <p:cNvPr id="5" name="頁尾版面配置區 4"/>
          <p:cNvSpPr>
            <a:spLocks noGrp="1"/>
          </p:cNvSpPr>
          <p:nvPr>
            <p:ph type="ftr" sz="quarter" idx="11"/>
          </p:nvPr>
        </p:nvSpPr>
        <p:spPr/>
        <p:txBody>
          <a:bodyPr/>
          <a:lstStyle/>
          <a:p>
            <a:endParaRPr lang="zh-TW" altLang="en-US"/>
          </a:p>
        </p:txBody>
      </p:sp>
      <p:sp>
        <p:nvSpPr>
          <p:cNvPr id="6" name="投影片編號版面配置區 5"/>
          <p:cNvSpPr>
            <a:spLocks noGrp="1"/>
          </p:cNvSpPr>
          <p:nvPr>
            <p:ph type="sldNum" sz="quarter" idx="12"/>
          </p:nvPr>
        </p:nvSpPr>
        <p:spPr/>
        <p:txBody>
          <a:bodyPr/>
          <a:lstStyle/>
          <a:p>
            <a:fld id="{E4D7E63D-91F2-4366-A2C4-1B00C9E2590E}" type="slidenum">
              <a:rPr lang="zh-TW" altLang="en-US" smtClean="0"/>
              <a:pPr/>
              <a:t>‹#›</a:t>
            </a:fld>
            <a:endParaRPr lang="zh-TW"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日期版面配置區 4"/>
          <p:cNvSpPr>
            <a:spLocks noGrp="1"/>
          </p:cNvSpPr>
          <p:nvPr>
            <p:ph type="dt" sz="half" idx="10"/>
          </p:nvPr>
        </p:nvSpPr>
        <p:spPr/>
        <p:txBody>
          <a:bodyPr/>
          <a:lstStyle/>
          <a:p>
            <a:fld id="{DF863F05-2DD9-4EB1-A827-12FD992DE9DC}" type="datetime1">
              <a:rPr lang="zh-TW" altLang="en-US" smtClean="0"/>
              <a:pPr/>
              <a:t>2022/9/8</a:t>
            </a:fld>
            <a:endParaRPr lang="zh-TW" altLang="en-US"/>
          </a:p>
        </p:txBody>
      </p:sp>
      <p:sp>
        <p:nvSpPr>
          <p:cNvPr id="6" name="頁尾版面配置區 5"/>
          <p:cNvSpPr>
            <a:spLocks noGrp="1"/>
          </p:cNvSpPr>
          <p:nvPr>
            <p:ph type="ftr" sz="quarter" idx="11"/>
          </p:nvPr>
        </p:nvSpPr>
        <p:spPr/>
        <p:txBody>
          <a:bodyPr/>
          <a:lstStyle/>
          <a:p>
            <a:endParaRPr lang="zh-TW" altLang="en-US"/>
          </a:p>
        </p:txBody>
      </p:sp>
      <p:sp>
        <p:nvSpPr>
          <p:cNvPr id="7" name="投影片編號版面配置區 6"/>
          <p:cNvSpPr>
            <a:spLocks noGrp="1"/>
          </p:cNvSpPr>
          <p:nvPr>
            <p:ph type="sldNum" sz="quarter" idx="12"/>
          </p:nvPr>
        </p:nvSpPr>
        <p:spPr/>
        <p:txBody>
          <a:bodyPr/>
          <a:lstStyle/>
          <a:p>
            <a:fld id="{E4D7E63D-91F2-4366-A2C4-1B00C9E2590E}" type="slidenum">
              <a:rPr lang="zh-TW" altLang="en-US" smtClean="0"/>
              <a:pPr/>
              <a:t>‹#›</a:t>
            </a:fld>
            <a:endParaRPr lang="zh-TW"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lvl1pPr>
              <a:defRPr/>
            </a:lvl1pPr>
          </a:lstStyle>
          <a:p>
            <a:r>
              <a:rPr lang="zh-TW" altLang="en-US"/>
              <a:t>按一下以編輯母片標題樣式</a:t>
            </a:r>
          </a:p>
        </p:txBody>
      </p:sp>
      <p:sp>
        <p:nvSpPr>
          <p:cNvPr id="3" name="文字版面配置區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4" name="內容版面配置區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6" name="內容版面配置區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日期版面配置區 6"/>
          <p:cNvSpPr>
            <a:spLocks noGrp="1"/>
          </p:cNvSpPr>
          <p:nvPr>
            <p:ph type="dt" sz="half" idx="10"/>
          </p:nvPr>
        </p:nvSpPr>
        <p:spPr/>
        <p:txBody>
          <a:bodyPr/>
          <a:lstStyle/>
          <a:p>
            <a:fld id="{6339AF51-4491-4873-A096-75DB6CE47516}" type="datetime1">
              <a:rPr lang="zh-TW" altLang="en-US" smtClean="0"/>
              <a:pPr/>
              <a:t>2022/9/8</a:t>
            </a:fld>
            <a:endParaRPr lang="zh-TW" altLang="en-US"/>
          </a:p>
        </p:txBody>
      </p:sp>
      <p:sp>
        <p:nvSpPr>
          <p:cNvPr id="8" name="頁尾版面配置區 7"/>
          <p:cNvSpPr>
            <a:spLocks noGrp="1"/>
          </p:cNvSpPr>
          <p:nvPr>
            <p:ph type="ftr" sz="quarter" idx="11"/>
          </p:nvPr>
        </p:nvSpPr>
        <p:spPr/>
        <p:txBody>
          <a:bodyPr/>
          <a:lstStyle/>
          <a:p>
            <a:endParaRPr lang="zh-TW" altLang="en-US"/>
          </a:p>
        </p:txBody>
      </p:sp>
      <p:sp>
        <p:nvSpPr>
          <p:cNvPr id="9" name="投影片編號版面配置區 8"/>
          <p:cNvSpPr>
            <a:spLocks noGrp="1"/>
          </p:cNvSpPr>
          <p:nvPr>
            <p:ph type="sldNum" sz="quarter" idx="12"/>
          </p:nvPr>
        </p:nvSpPr>
        <p:spPr/>
        <p:txBody>
          <a:bodyPr/>
          <a:lstStyle/>
          <a:p>
            <a:fld id="{E4D7E63D-91F2-4366-A2C4-1B00C9E2590E}" type="slidenum">
              <a:rPr lang="zh-TW" altLang="en-US" smtClean="0"/>
              <a:pPr/>
              <a:t>‹#›</a:t>
            </a:fld>
            <a:endParaRPr lang="zh-TW"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日期版面配置區 2"/>
          <p:cNvSpPr>
            <a:spLocks noGrp="1"/>
          </p:cNvSpPr>
          <p:nvPr>
            <p:ph type="dt" sz="half" idx="10"/>
          </p:nvPr>
        </p:nvSpPr>
        <p:spPr/>
        <p:txBody>
          <a:bodyPr/>
          <a:lstStyle/>
          <a:p>
            <a:fld id="{EE4AD9C8-8B9E-40FF-ABE2-858AC2057BBB}" type="datetime1">
              <a:rPr lang="zh-TW" altLang="en-US" smtClean="0"/>
              <a:pPr/>
              <a:t>2022/9/8</a:t>
            </a:fld>
            <a:endParaRPr lang="zh-TW" altLang="en-US"/>
          </a:p>
        </p:txBody>
      </p:sp>
      <p:sp>
        <p:nvSpPr>
          <p:cNvPr id="4" name="頁尾版面配置區 3"/>
          <p:cNvSpPr>
            <a:spLocks noGrp="1"/>
          </p:cNvSpPr>
          <p:nvPr>
            <p:ph type="ftr" sz="quarter" idx="11"/>
          </p:nvPr>
        </p:nvSpPr>
        <p:spPr/>
        <p:txBody>
          <a:bodyPr/>
          <a:lstStyle/>
          <a:p>
            <a:endParaRPr lang="zh-TW" altLang="en-US"/>
          </a:p>
        </p:txBody>
      </p:sp>
      <p:sp>
        <p:nvSpPr>
          <p:cNvPr id="5" name="投影片編號版面配置區 4"/>
          <p:cNvSpPr>
            <a:spLocks noGrp="1"/>
          </p:cNvSpPr>
          <p:nvPr>
            <p:ph type="sldNum" sz="quarter" idx="12"/>
          </p:nvPr>
        </p:nvSpPr>
        <p:spPr/>
        <p:txBody>
          <a:bodyPr/>
          <a:lstStyle/>
          <a:p>
            <a:fld id="{E4D7E63D-91F2-4366-A2C4-1B00C9E2590E}" type="slidenum">
              <a:rPr lang="zh-TW" altLang="en-US" smtClean="0"/>
              <a:pPr/>
              <a:t>‹#›</a:t>
            </a:fld>
            <a:endParaRPr lang="zh-TW"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p:cNvSpPr>
            <a:spLocks noGrp="1"/>
          </p:cNvSpPr>
          <p:nvPr>
            <p:ph type="dt" sz="half" idx="10"/>
          </p:nvPr>
        </p:nvSpPr>
        <p:spPr/>
        <p:txBody>
          <a:bodyPr/>
          <a:lstStyle/>
          <a:p>
            <a:fld id="{B4784999-BBBE-4BE4-A8D0-877E7D1D66CC}" type="datetime1">
              <a:rPr lang="zh-TW" altLang="en-US" smtClean="0"/>
              <a:pPr/>
              <a:t>2022/9/8</a:t>
            </a:fld>
            <a:endParaRPr lang="zh-TW" altLang="en-US"/>
          </a:p>
        </p:txBody>
      </p:sp>
      <p:sp>
        <p:nvSpPr>
          <p:cNvPr id="3" name="頁尾版面配置區 2"/>
          <p:cNvSpPr>
            <a:spLocks noGrp="1"/>
          </p:cNvSpPr>
          <p:nvPr>
            <p:ph type="ftr" sz="quarter" idx="11"/>
          </p:nvPr>
        </p:nvSpPr>
        <p:spPr/>
        <p:txBody>
          <a:bodyPr/>
          <a:lstStyle/>
          <a:p>
            <a:endParaRPr lang="zh-TW" altLang="en-US"/>
          </a:p>
        </p:txBody>
      </p:sp>
      <p:sp>
        <p:nvSpPr>
          <p:cNvPr id="4" name="投影片編號版面配置區 3"/>
          <p:cNvSpPr>
            <a:spLocks noGrp="1"/>
          </p:cNvSpPr>
          <p:nvPr>
            <p:ph type="sldNum" sz="quarter" idx="12"/>
          </p:nvPr>
        </p:nvSpPr>
        <p:spPr/>
        <p:txBody>
          <a:bodyPr/>
          <a:lstStyle/>
          <a:p>
            <a:fld id="{E4D7E63D-91F2-4366-A2C4-1B00C9E2590E}" type="slidenum">
              <a:rPr lang="zh-TW" altLang="en-US" smtClean="0"/>
              <a:pPr/>
              <a:t>‹#›</a:t>
            </a:fld>
            <a:endParaRPr lang="zh-TW"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457200" y="273050"/>
            <a:ext cx="3008313" cy="1162050"/>
          </a:xfrm>
        </p:spPr>
        <p:txBody>
          <a:bodyPr anchor="b"/>
          <a:lstStyle>
            <a:lvl1pPr algn="l">
              <a:defRPr sz="2000" b="1"/>
            </a:lvl1pPr>
          </a:lstStyle>
          <a:p>
            <a:r>
              <a:rPr lang="zh-TW" altLang="en-US"/>
              <a:t>按一下以編輯母片標題樣式</a:t>
            </a:r>
          </a:p>
        </p:txBody>
      </p:sp>
      <p:sp>
        <p:nvSpPr>
          <p:cNvPr id="3" name="內容版面配置區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按一下以編輯母片文字樣式</a:t>
            </a:r>
          </a:p>
        </p:txBody>
      </p:sp>
      <p:sp>
        <p:nvSpPr>
          <p:cNvPr id="5" name="日期版面配置區 4"/>
          <p:cNvSpPr>
            <a:spLocks noGrp="1"/>
          </p:cNvSpPr>
          <p:nvPr>
            <p:ph type="dt" sz="half" idx="10"/>
          </p:nvPr>
        </p:nvSpPr>
        <p:spPr/>
        <p:txBody>
          <a:bodyPr/>
          <a:lstStyle/>
          <a:p>
            <a:fld id="{E88D17E6-02BD-4944-B9FE-7BFCCBF83D48}" type="datetime1">
              <a:rPr lang="zh-TW" altLang="en-US" smtClean="0"/>
              <a:pPr/>
              <a:t>2022/9/8</a:t>
            </a:fld>
            <a:endParaRPr lang="zh-TW" altLang="en-US"/>
          </a:p>
        </p:txBody>
      </p:sp>
      <p:sp>
        <p:nvSpPr>
          <p:cNvPr id="6" name="頁尾版面配置區 5"/>
          <p:cNvSpPr>
            <a:spLocks noGrp="1"/>
          </p:cNvSpPr>
          <p:nvPr>
            <p:ph type="ftr" sz="quarter" idx="11"/>
          </p:nvPr>
        </p:nvSpPr>
        <p:spPr/>
        <p:txBody>
          <a:bodyPr/>
          <a:lstStyle/>
          <a:p>
            <a:endParaRPr lang="zh-TW" altLang="en-US"/>
          </a:p>
        </p:txBody>
      </p:sp>
      <p:sp>
        <p:nvSpPr>
          <p:cNvPr id="7" name="投影片編號版面配置區 6"/>
          <p:cNvSpPr>
            <a:spLocks noGrp="1"/>
          </p:cNvSpPr>
          <p:nvPr>
            <p:ph type="sldNum" sz="quarter" idx="12"/>
          </p:nvPr>
        </p:nvSpPr>
        <p:spPr/>
        <p:txBody>
          <a:bodyPr/>
          <a:lstStyle/>
          <a:p>
            <a:fld id="{E4D7E63D-91F2-4366-A2C4-1B00C9E2590E}" type="slidenum">
              <a:rPr lang="zh-TW" altLang="en-US" smtClean="0"/>
              <a:pPr/>
              <a:t>‹#›</a:t>
            </a:fld>
            <a:endParaRPr lang="zh-TW"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1792288" y="4800600"/>
            <a:ext cx="5486400" cy="566738"/>
          </a:xfrm>
        </p:spPr>
        <p:txBody>
          <a:bodyPr anchor="b"/>
          <a:lstStyle>
            <a:lvl1pPr algn="l">
              <a:defRPr sz="2000" b="1"/>
            </a:lvl1pPr>
          </a:lstStyle>
          <a:p>
            <a:r>
              <a:rPr lang="zh-TW" altLang="en-US"/>
              <a:t>按一下以編輯母片標題樣式</a:t>
            </a:r>
          </a:p>
        </p:txBody>
      </p:sp>
      <p:sp>
        <p:nvSpPr>
          <p:cNvPr id="3" name="圖片版面配置區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TW" altLang="en-US"/>
          </a:p>
        </p:txBody>
      </p:sp>
      <p:sp>
        <p:nvSpPr>
          <p:cNvPr id="4" name="文字版面配置區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按一下以編輯母片文字樣式</a:t>
            </a:r>
          </a:p>
        </p:txBody>
      </p:sp>
      <p:sp>
        <p:nvSpPr>
          <p:cNvPr id="5" name="日期版面配置區 4"/>
          <p:cNvSpPr>
            <a:spLocks noGrp="1"/>
          </p:cNvSpPr>
          <p:nvPr>
            <p:ph type="dt" sz="half" idx="10"/>
          </p:nvPr>
        </p:nvSpPr>
        <p:spPr/>
        <p:txBody>
          <a:bodyPr/>
          <a:lstStyle/>
          <a:p>
            <a:fld id="{3C13E23D-1FEF-4D78-A3A3-3D6F2BB31954}" type="datetime1">
              <a:rPr lang="zh-TW" altLang="en-US" smtClean="0"/>
              <a:pPr/>
              <a:t>2022/9/8</a:t>
            </a:fld>
            <a:endParaRPr lang="zh-TW" altLang="en-US"/>
          </a:p>
        </p:txBody>
      </p:sp>
      <p:sp>
        <p:nvSpPr>
          <p:cNvPr id="6" name="頁尾版面配置區 5"/>
          <p:cNvSpPr>
            <a:spLocks noGrp="1"/>
          </p:cNvSpPr>
          <p:nvPr>
            <p:ph type="ftr" sz="quarter" idx="11"/>
          </p:nvPr>
        </p:nvSpPr>
        <p:spPr/>
        <p:txBody>
          <a:bodyPr/>
          <a:lstStyle/>
          <a:p>
            <a:endParaRPr lang="zh-TW" altLang="en-US"/>
          </a:p>
        </p:txBody>
      </p:sp>
      <p:sp>
        <p:nvSpPr>
          <p:cNvPr id="7" name="投影片編號版面配置區 6"/>
          <p:cNvSpPr>
            <a:spLocks noGrp="1"/>
          </p:cNvSpPr>
          <p:nvPr>
            <p:ph type="sldNum" sz="quarter" idx="12"/>
          </p:nvPr>
        </p:nvSpPr>
        <p:spPr/>
        <p:txBody>
          <a:bodyPr/>
          <a:lstStyle/>
          <a:p>
            <a:fld id="{E4D7E63D-91F2-4366-A2C4-1B00C9E2590E}" type="slidenum">
              <a:rPr lang="zh-TW" altLang="en-US" smtClean="0"/>
              <a:pPr/>
              <a:t>‹#›</a:t>
            </a:fld>
            <a:endParaRPr lang="zh-TW"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標題版面配置區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zh-TW" altLang="en-US"/>
              <a:t>按一下以編輯母片標題樣式</a:t>
            </a:r>
          </a:p>
        </p:txBody>
      </p:sp>
      <p:sp>
        <p:nvSpPr>
          <p:cNvPr id="3" name="文字版面配置區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6197F35-AD6F-4594-8B50-334492D2E7E8}" type="datetime1">
              <a:rPr lang="zh-TW" altLang="en-US" smtClean="0"/>
              <a:pPr/>
              <a:t>2022/9/8</a:t>
            </a:fld>
            <a:endParaRPr lang="zh-TW" altLang="en-US"/>
          </a:p>
        </p:txBody>
      </p:sp>
      <p:sp>
        <p:nvSpPr>
          <p:cNvPr id="5" name="頁尾版面配置區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TW" altLang="en-US"/>
          </a:p>
        </p:txBody>
      </p:sp>
      <p:sp>
        <p:nvSpPr>
          <p:cNvPr id="6" name="投影片編號版面配置區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4D7E63D-91F2-4366-A2C4-1B00C9E2590E}" type="slidenum">
              <a:rPr lang="zh-TW" altLang="en-US" smtClean="0"/>
              <a:pPr/>
              <a:t>‹#›</a:t>
            </a:fld>
            <a:endParaRPr lang="zh-TW"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wmf"/><Relationship Id="rId2" Type="http://schemas.openxmlformats.org/officeDocument/2006/relationships/oleObject" Target="../embeddings/oleObject8.bin"/><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8.wmf"/><Relationship Id="rId2" Type="http://schemas.openxmlformats.org/officeDocument/2006/relationships/oleObject" Target="../embeddings/oleObject9.bin"/><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9.wmf"/><Relationship Id="rId2" Type="http://schemas.openxmlformats.org/officeDocument/2006/relationships/oleObject" Target="../embeddings/oleObject10.bin"/><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wmf"/><Relationship Id="rId2" Type="http://schemas.openxmlformats.org/officeDocument/2006/relationships/oleObject" Target="../embeddings/oleObject1.bin"/><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wmf"/><Relationship Id="rId2" Type="http://schemas.openxmlformats.org/officeDocument/2006/relationships/oleObject" Target="../embeddings/oleObject2.bin"/><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wmf"/><Relationship Id="rId2" Type="http://schemas.openxmlformats.org/officeDocument/2006/relationships/oleObject" Target="../embeddings/oleObject3.bin"/><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5.wmf"/><Relationship Id="rId2" Type="http://schemas.openxmlformats.org/officeDocument/2006/relationships/oleObject" Target="../embeddings/oleObject4.bin"/><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6.wmf"/><Relationship Id="rId2" Type="http://schemas.openxmlformats.org/officeDocument/2006/relationships/oleObject" Target="../embeddings/oleObject5.bin"/><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6.wmf"/><Relationship Id="rId2" Type="http://schemas.openxmlformats.org/officeDocument/2006/relationships/oleObject" Target="../embeddings/oleObject6.bin"/><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7.wmf"/><Relationship Id="rId2" Type="http://schemas.openxmlformats.org/officeDocument/2006/relationships/oleObject" Target="../embeddings/oleObject7.bin"/><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ctrTitle"/>
          </p:nvPr>
        </p:nvSpPr>
        <p:spPr>
          <a:xfrm>
            <a:off x="0" y="2130425"/>
            <a:ext cx="9144000" cy="1470025"/>
          </a:xfrm>
          <a:solidFill>
            <a:srgbClr val="00B0F0"/>
          </a:solidFill>
        </p:spPr>
        <p:txBody>
          <a:bodyPr>
            <a:normAutofit/>
          </a:bodyPr>
          <a:lstStyle/>
          <a:p>
            <a:r>
              <a:rPr lang="en-US" altLang="zh-TW" sz="4000" b="1" dirty="0">
                <a:solidFill>
                  <a:srgbClr val="FFFF00"/>
                </a:solidFill>
              </a:rPr>
              <a:t>3 Basic Cache Optimization (Part 4)</a:t>
            </a:r>
            <a:endParaRPr lang="zh-TW" altLang="en-US" sz="4000" b="1" dirty="0">
              <a:solidFill>
                <a:srgbClr val="FFFF00"/>
              </a:solidFill>
            </a:endParaRPr>
          </a:p>
        </p:txBody>
      </p:sp>
      <p:sp>
        <p:nvSpPr>
          <p:cNvPr id="3" name="副標題 2"/>
          <p:cNvSpPr>
            <a:spLocks noGrp="1"/>
          </p:cNvSpPr>
          <p:nvPr>
            <p:ph type="subTitle" idx="1"/>
          </p:nvPr>
        </p:nvSpPr>
        <p:spPr>
          <a:xfrm>
            <a:off x="1259632" y="4581128"/>
            <a:ext cx="6400800" cy="694928"/>
          </a:xfrm>
        </p:spPr>
        <p:txBody>
          <a:bodyPr>
            <a:normAutofit/>
          </a:bodyPr>
          <a:lstStyle/>
          <a:p>
            <a:r>
              <a:rPr lang="en-US" altLang="zh-TW" dirty="0"/>
              <a:t>Peter H. Chen</a:t>
            </a:r>
            <a:endParaRPr lang="zh-TW" altLang="en-US" dirty="0"/>
          </a:p>
        </p:txBody>
      </p:sp>
      <p:sp>
        <p:nvSpPr>
          <p:cNvPr id="5" name="日期版面配置區 4"/>
          <p:cNvSpPr>
            <a:spLocks noGrp="1"/>
          </p:cNvSpPr>
          <p:nvPr>
            <p:ph type="dt" sz="half" idx="10"/>
          </p:nvPr>
        </p:nvSpPr>
        <p:spPr/>
        <p:txBody>
          <a:bodyPr/>
          <a:lstStyle/>
          <a:p>
            <a:fld id="{C389EDC9-19E3-47AC-9C57-C6A24DEA81AD}" type="datetime1">
              <a:rPr lang="zh-TW" altLang="en-US" smtClean="0"/>
              <a:pPr/>
              <a:t>2022/9/8</a:t>
            </a:fld>
            <a:endParaRPr lang="zh-TW" altLang="en-US"/>
          </a:p>
        </p:txBody>
      </p:sp>
      <p:sp>
        <p:nvSpPr>
          <p:cNvPr id="6" name="投影片編號版面配置區 5"/>
          <p:cNvSpPr>
            <a:spLocks noGrp="1"/>
          </p:cNvSpPr>
          <p:nvPr>
            <p:ph type="sldNum" sz="quarter" idx="12"/>
          </p:nvPr>
        </p:nvSpPr>
        <p:spPr/>
        <p:txBody>
          <a:bodyPr/>
          <a:lstStyle/>
          <a:p>
            <a:fld id="{E4D7E63D-91F2-4366-A2C4-1B00C9E2590E}" type="slidenum">
              <a:rPr lang="zh-TW" altLang="en-US" smtClean="0"/>
              <a:pPr/>
              <a:t>1</a:t>
            </a:fld>
            <a:endParaRPr lang="zh-TW" altLang="en-US"/>
          </a:p>
        </p:txBody>
      </p:sp>
      <p:pic>
        <p:nvPicPr>
          <p:cNvPr id="1026" name="Picture 2" descr="gem5: The gem5 simulator system">
            <a:extLst>
              <a:ext uri="{FF2B5EF4-FFF2-40B4-BE49-F238E27FC236}">
                <a16:creationId xmlns:a16="http://schemas.microsoft.com/office/drawing/2014/main" id="{AA8C4247-6715-84D7-AAB4-A105DFBEFA99}"/>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283968" y="3717032"/>
            <a:ext cx="884684" cy="95840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ctrTitle"/>
          </p:nvPr>
        </p:nvSpPr>
        <p:spPr>
          <a:xfrm>
            <a:off x="0" y="1"/>
            <a:ext cx="9144000" cy="764704"/>
          </a:xfr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path path="circle">
              <a:fillToRect t="100000" r="100000"/>
            </a:path>
            <a:tileRect l="-100000" b="-100000"/>
          </a:gradFill>
        </p:spPr>
        <p:txBody>
          <a:bodyPr>
            <a:normAutofit/>
          </a:bodyPr>
          <a:lstStyle/>
          <a:p>
            <a:pPr algn="l"/>
            <a:r>
              <a:rPr lang="en-US" altLang="zh-TW" sz="4000" b="1" dirty="0">
                <a:solidFill>
                  <a:srgbClr val="FFFF00"/>
                </a:solidFill>
              </a:rPr>
              <a:t>3 Basic Cache Optimization</a:t>
            </a:r>
            <a:endParaRPr lang="zh-TW" altLang="en-US" sz="4000" b="1" dirty="0">
              <a:solidFill>
                <a:srgbClr val="FFFF00"/>
              </a:solidFill>
            </a:endParaRPr>
          </a:p>
        </p:txBody>
      </p:sp>
      <p:sp>
        <p:nvSpPr>
          <p:cNvPr id="3" name="副標題 2"/>
          <p:cNvSpPr>
            <a:spLocks noGrp="1"/>
          </p:cNvSpPr>
          <p:nvPr>
            <p:ph type="subTitle" idx="1"/>
          </p:nvPr>
        </p:nvSpPr>
        <p:spPr>
          <a:xfrm>
            <a:off x="467543" y="1268758"/>
            <a:ext cx="8241831" cy="3888434"/>
          </a:xfrm>
          <a:ln>
            <a:solidFill>
              <a:srgbClr val="C00000"/>
            </a:solidFill>
          </a:ln>
        </p:spPr>
        <p:txBody>
          <a:bodyPr>
            <a:noAutofit/>
          </a:bodyPr>
          <a:lstStyle/>
          <a:p>
            <a:pPr marL="342900" indent="-342900" algn="l">
              <a:buClr>
                <a:srgbClr val="0070C0"/>
              </a:buClr>
              <a:buSzPct val="80000"/>
              <a:buFont typeface="Wingdings" pitchFamily="2" charset="2"/>
              <a:buChar char="u"/>
            </a:pPr>
            <a:r>
              <a:rPr lang="en-US" sz="1800" b="1" dirty="0">
                <a:solidFill>
                  <a:schemeClr val="tx1"/>
                </a:solidFill>
              </a:rPr>
              <a:t>Basic Cache Optimization (37:09/43:50)</a:t>
            </a:r>
            <a:endParaRPr lang="en-US" sz="1800" dirty="0">
              <a:solidFill>
                <a:srgbClr val="000000"/>
              </a:solidFill>
            </a:endParaRPr>
          </a:p>
          <a:p>
            <a:pPr marL="342900" indent="-342900" algn="l">
              <a:buClr>
                <a:srgbClr val="0070C0"/>
              </a:buClr>
              <a:buSzPct val="80000"/>
              <a:buFont typeface="Wingdings" pitchFamily="2" charset="2"/>
              <a:buChar char="u"/>
            </a:pPr>
            <a:r>
              <a:rPr lang="en-US" sz="1800" b="0" i="0" dirty="0">
                <a:solidFill>
                  <a:srgbClr val="000000"/>
                </a:solidFill>
                <a:effectLst/>
              </a:rPr>
              <a:t>First you have to index into the corresponding set, one should index into the set the tag value which is stored in the set is extracted and it is compared with the incoming tag in the address.</a:t>
            </a:r>
          </a:p>
          <a:p>
            <a:pPr marL="342900" indent="-342900" algn="l">
              <a:buClr>
                <a:srgbClr val="0070C0"/>
              </a:buClr>
              <a:buSzPct val="80000"/>
              <a:buFont typeface="Wingdings" pitchFamily="2" charset="2"/>
              <a:buChar char="u"/>
            </a:pPr>
            <a:r>
              <a:rPr lang="en-US" sz="1800" b="0" i="0" dirty="0">
                <a:solidFill>
                  <a:srgbClr val="000000"/>
                </a:solidFill>
                <a:effectLst/>
              </a:rPr>
              <a:t>37:20 So, indexing happens first followed by tag comparison.</a:t>
            </a:r>
          </a:p>
          <a:p>
            <a:pPr marL="342900" indent="-342900" algn="l">
              <a:buClr>
                <a:srgbClr val="0070C0"/>
              </a:buClr>
              <a:buSzPct val="80000"/>
              <a:buFont typeface="Wingdings" pitchFamily="2" charset="2"/>
              <a:buChar char="u"/>
            </a:pPr>
            <a:r>
              <a:rPr lang="en-US" sz="1800" b="0" i="0" dirty="0">
                <a:solidFill>
                  <a:srgbClr val="000000"/>
                </a:solidFill>
                <a:effectLst/>
              </a:rPr>
              <a:t>So, if the indexing can be done only if you get the physical address then before going to indexing first step should have been converting from virtual address to physical address that is when CPU gives an address the virtual address, first stage is using a memory management unit or a translation local side buffer convert the virtual address into the physical address.</a:t>
            </a:r>
          </a:p>
          <a:p>
            <a:pPr marL="342900" indent="-342900" algn="l">
              <a:buClr>
                <a:srgbClr val="0070C0"/>
              </a:buClr>
              <a:buSzPct val="80000"/>
              <a:buFont typeface="Wingdings" pitchFamily="2" charset="2"/>
              <a:buChar char="u"/>
            </a:pPr>
            <a:r>
              <a:rPr lang="en-US" sz="1800" b="0" i="0" dirty="0">
                <a:solidFill>
                  <a:srgbClr val="000000"/>
                </a:solidFill>
                <a:effectLst/>
              </a:rPr>
              <a:t>And once you get the physical address then divide into tag index and offset, you are using the index bit go and refer in to the location and then you perform tag comparison.</a:t>
            </a:r>
          </a:p>
        </p:txBody>
      </p:sp>
      <p:sp>
        <p:nvSpPr>
          <p:cNvPr id="4" name="標題 1"/>
          <p:cNvSpPr txBox="1">
            <a:spLocks/>
          </p:cNvSpPr>
          <p:nvPr/>
        </p:nvSpPr>
        <p:spPr>
          <a:xfrm>
            <a:off x="0" y="764704"/>
            <a:ext cx="9144000" cy="36004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path path="circle">
              <a:fillToRect t="100000" r="100000"/>
            </a:path>
            <a:tileRect l="-100000" b="-100000"/>
          </a:gradFill>
        </p:spPr>
        <p:txBody>
          <a:bodyPr vert="horz" lIns="91440" tIns="45720" rIns="91440" bIns="45720" rtlCol="0" anchor="ctr">
            <a:normAutofit/>
          </a:bodyPr>
          <a:lstStyle/>
          <a:p>
            <a:pPr lvl="0">
              <a:spcBef>
                <a:spcPct val="0"/>
              </a:spcBef>
            </a:pPr>
            <a:r>
              <a:rPr lang="en-US" sz="1600" dirty="0"/>
              <a:t>https://nptel.ac.in/courses/106103183</a:t>
            </a:r>
            <a:endParaRPr kumimoji="0" lang="zh-TW" altLang="en-US" sz="1600" b="0" i="0" u="none" strike="noStrike" kern="1200" cap="none" spc="0" normalizeH="0" baseline="0" noProof="0" dirty="0">
              <a:ln>
                <a:noFill/>
              </a:ln>
              <a:solidFill>
                <a:schemeClr val="tx1"/>
              </a:solidFill>
              <a:effectLst/>
              <a:uLnTx/>
              <a:uFillTx/>
              <a:latin typeface="+mj-lt"/>
              <a:ea typeface="+mj-ea"/>
              <a:cs typeface="+mj-cs"/>
            </a:endParaRPr>
          </a:p>
        </p:txBody>
      </p:sp>
      <p:sp>
        <p:nvSpPr>
          <p:cNvPr id="5" name="日期版面配置區 4"/>
          <p:cNvSpPr>
            <a:spLocks noGrp="1"/>
          </p:cNvSpPr>
          <p:nvPr>
            <p:ph type="dt" sz="half" idx="10"/>
          </p:nvPr>
        </p:nvSpPr>
        <p:spPr/>
        <p:txBody>
          <a:bodyPr/>
          <a:lstStyle/>
          <a:p>
            <a:fld id="{A4F910E6-8D00-4BAF-8C48-9688E0B449D3}" type="datetime1">
              <a:rPr lang="zh-TW" altLang="en-US" smtClean="0"/>
              <a:pPr/>
              <a:t>2022/9/8</a:t>
            </a:fld>
            <a:endParaRPr lang="zh-TW" altLang="en-US" dirty="0"/>
          </a:p>
        </p:txBody>
      </p:sp>
      <p:sp>
        <p:nvSpPr>
          <p:cNvPr id="6" name="投影片編號版面配置區 5"/>
          <p:cNvSpPr>
            <a:spLocks noGrp="1"/>
          </p:cNvSpPr>
          <p:nvPr>
            <p:ph type="sldNum" sz="quarter" idx="12"/>
          </p:nvPr>
        </p:nvSpPr>
        <p:spPr/>
        <p:txBody>
          <a:bodyPr/>
          <a:lstStyle/>
          <a:p>
            <a:fld id="{E4D7E63D-91F2-4366-A2C4-1B00C9E2590E}" type="slidenum">
              <a:rPr lang="zh-TW" altLang="en-US" smtClean="0"/>
              <a:pPr/>
              <a:t>10</a:t>
            </a:fld>
            <a:endParaRPr lang="zh-TW" altLang="en-US"/>
          </a:p>
        </p:txBody>
      </p:sp>
    </p:spTree>
    <p:extLst>
      <p:ext uri="{BB962C8B-B14F-4D97-AF65-F5344CB8AC3E}">
        <p14:creationId xmlns:p14="http://schemas.microsoft.com/office/powerpoint/2010/main" val="15735261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ctrTitle"/>
          </p:nvPr>
        </p:nvSpPr>
        <p:spPr>
          <a:xfrm>
            <a:off x="0" y="1"/>
            <a:ext cx="9144000" cy="764704"/>
          </a:xfr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path path="circle">
              <a:fillToRect t="100000" r="100000"/>
            </a:path>
            <a:tileRect l="-100000" b="-100000"/>
          </a:gradFill>
        </p:spPr>
        <p:txBody>
          <a:bodyPr>
            <a:normAutofit/>
          </a:bodyPr>
          <a:lstStyle/>
          <a:p>
            <a:pPr algn="l"/>
            <a:r>
              <a:rPr lang="en-US" altLang="zh-TW" sz="4000" b="1" dirty="0">
                <a:solidFill>
                  <a:srgbClr val="FFFF00"/>
                </a:solidFill>
              </a:rPr>
              <a:t>3 Basic Cache Optimization</a:t>
            </a:r>
            <a:endParaRPr lang="zh-TW" altLang="en-US" sz="4000" b="1" dirty="0">
              <a:solidFill>
                <a:srgbClr val="FFFF00"/>
              </a:solidFill>
            </a:endParaRPr>
          </a:p>
        </p:txBody>
      </p:sp>
      <p:sp>
        <p:nvSpPr>
          <p:cNvPr id="3" name="副標題 2"/>
          <p:cNvSpPr>
            <a:spLocks noGrp="1"/>
          </p:cNvSpPr>
          <p:nvPr>
            <p:ph type="subTitle" idx="1"/>
          </p:nvPr>
        </p:nvSpPr>
        <p:spPr>
          <a:xfrm>
            <a:off x="467543" y="1268758"/>
            <a:ext cx="8241831" cy="1944218"/>
          </a:xfrm>
          <a:ln>
            <a:solidFill>
              <a:srgbClr val="C00000"/>
            </a:solidFill>
          </a:ln>
        </p:spPr>
        <p:txBody>
          <a:bodyPr>
            <a:noAutofit/>
          </a:bodyPr>
          <a:lstStyle/>
          <a:p>
            <a:pPr marL="342900" indent="-342900" algn="l">
              <a:buClr>
                <a:srgbClr val="0070C0"/>
              </a:buClr>
              <a:buSzPct val="80000"/>
              <a:buFont typeface="Wingdings" pitchFamily="2" charset="2"/>
              <a:buChar char="u"/>
            </a:pPr>
            <a:r>
              <a:rPr lang="en-US" sz="1200" b="1" dirty="0">
                <a:solidFill>
                  <a:schemeClr val="tx1"/>
                </a:solidFill>
              </a:rPr>
              <a:t>Basic Cache Optimization (38:04/43:50)</a:t>
            </a:r>
            <a:endParaRPr lang="en-US" sz="1200" dirty="0">
              <a:solidFill>
                <a:srgbClr val="000000"/>
              </a:solidFill>
            </a:endParaRPr>
          </a:p>
          <a:p>
            <a:pPr marL="342900" indent="-342900" algn="l">
              <a:buClr>
                <a:srgbClr val="0070C0"/>
              </a:buClr>
              <a:buSzPct val="80000"/>
              <a:buFont typeface="Wingdings" pitchFamily="2" charset="2"/>
              <a:buChar char="u"/>
            </a:pPr>
            <a:r>
              <a:rPr lang="en-US" sz="1200" b="0" i="0" dirty="0">
                <a:solidFill>
                  <a:srgbClr val="000000"/>
                </a:solidFill>
                <a:effectLst/>
              </a:rPr>
              <a:t>Since there is a translation time that is involved, accessing cache is going be very slow and if it is an L1 cache then your instruction pipeline also has to be stalled.</a:t>
            </a:r>
          </a:p>
          <a:p>
            <a:pPr marL="342900" indent="-342900" algn="l">
              <a:buClr>
                <a:srgbClr val="0070C0"/>
              </a:buClr>
              <a:buSzPct val="80000"/>
              <a:buFont typeface="Wingdings" pitchFamily="2" charset="2"/>
              <a:buChar char="u"/>
            </a:pPr>
            <a:r>
              <a:rPr lang="en-US" sz="1200" b="0" i="0" dirty="0">
                <a:solidFill>
                  <a:srgbClr val="000000"/>
                </a:solidFill>
                <a:effectLst/>
              </a:rPr>
              <a:t>The idea the optimization idea is since you are indexing is happening not with the most significant bits.</a:t>
            </a:r>
          </a:p>
          <a:p>
            <a:pPr marL="342900" indent="-342900" algn="l">
              <a:buClr>
                <a:srgbClr val="0070C0"/>
              </a:buClr>
              <a:buSzPct val="80000"/>
              <a:buFont typeface="Wingdings" pitchFamily="2" charset="2"/>
              <a:buChar char="u"/>
            </a:pPr>
            <a:r>
              <a:rPr lang="en-US" sz="1200" b="0" i="0" dirty="0">
                <a:solidFill>
                  <a:srgbClr val="000000"/>
                </a:solidFill>
                <a:effectLst/>
              </a:rPr>
              <a:t>Let us say the virtual address portion or the physical address portion in the index bit is remaining unaffected then index using virtual address; start indexing with the virtual address in the meantime do the address translation and get the physical address and the tag.</a:t>
            </a:r>
          </a:p>
          <a:p>
            <a:pPr marL="342900" indent="-342900" algn="l">
              <a:buClr>
                <a:srgbClr val="0070C0"/>
              </a:buClr>
              <a:buSzPct val="80000"/>
              <a:buFont typeface="Wingdings" pitchFamily="2" charset="2"/>
              <a:buChar char="u"/>
            </a:pPr>
            <a:r>
              <a:rPr lang="en-US" sz="1200" b="0" i="0" dirty="0">
                <a:solidFill>
                  <a:srgbClr val="000000"/>
                </a:solidFill>
                <a:effectLst/>
              </a:rPr>
              <a:t>So, your tag portion is inside the physical address whereas, in indexing will be part of the virtual address bits.</a:t>
            </a:r>
          </a:p>
          <a:p>
            <a:pPr marL="342900" indent="-342900" algn="l">
              <a:buClr>
                <a:srgbClr val="0070C0"/>
              </a:buClr>
              <a:buSzPct val="80000"/>
              <a:buFont typeface="Wingdings" pitchFamily="2" charset="2"/>
              <a:buChar char="u"/>
            </a:pPr>
            <a:r>
              <a:rPr lang="en-US" sz="1200" b="0" i="0" dirty="0">
                <a:solidFill>
                  <a:srgbClr val="000000"/>
                </a:solidFill>
                <a:effectLst/>
              </a:rPr>
              <a:t>So, the role of TLB, TLB access is actually in the critical path.</a:t>
            </a:r>
          </a:p>
        </p:txBody>
      </p:sp>
      <p:sp>
        <p:nvSpPr>
          <p:cNvPr id="4" name="標題 1"/>
          <p:cNvSpPr txBox="1">
            <a:spLocks/>
          </p:cNvSpPr>
          <p:nvPr/>
        </p:nvSpPr>
        <p:spPr>
          <a:xfrm>
            <a:off x="0" y="764704"/>
            <a:ext cx="9144000" cy="36004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path path="circle">
              <a:fillToRect t="100000" r="100000"/>
            </a:path>
            <a:tileRect l="-100000" b="-100000"/>
          </a:gradFill>
        </p:spPr>
        <p:txBody>
          <a:bodyPr vert="horz" lIns="91440" tIns="45720" rIns="91440" bIns="45720" rtlCol="0" anchor="ctr">
            <a:normAutofit/>
          </a:bodyPr>
          <a:lstStyle/>
          <a:p>
            <a:pPr lvl="0">
              <a:spcBef>
                <a:spcPct val="0"/>
              </a:spcBef>
            </a:pPr>
            <a:r>
              <a:rPr lang="en-US" sz="1600" dirty="0"/>
              <a:t>https://nptel.ac.in/courses/106103183</a:t>
            </a:r>
            <a:endParaRPr kumimoji="0" lang="zh-TW" altLang="en-US" sz="1600" b="0" i="0" u="none" strike="noStrike" kern="1200" cap="none" spc="0" normalizeH="0" baseline="0" noProof="0" dirty="0">
              <a:ln>
                <a:noFill/>
              </a:ln>
              <a:solidFill>
                <a:schemeClr val="tx1"/>
              </a:solidFill>
              <a:effectLst/>
              <a:uLnTx/>
              <a:uFillTx/>
              <a:latin typeface="+mj-lt"/>
              <a:ea typeface="+mj-ea"/>
              <a:cs typeface="+mj-cs"/>
            </a:endParaRPr>
          </a:p>
        </p:txBody>
      </p:sp>
      <p:sp>
        <p:nvSpPr>
          <p:cNvPr id="5" name="日期版面配置區 4"/>
          <p:cNvSpPr>
            <a:spLocks noGrp="1"/>
          </p:cNvSpPr>
          <p:nvPr>
            <p:ph type="dt" sz="half" idx="10"/>
          </p:nvPr>
        </p:nvSpPr>
        <p:spPr/>
        <p:txBody>
          <a:bodyPr/>
          <a:lstStyle/>
          <a:p>
            <a:fld id="{A4F910E6-8D00-4BAF-8C48-9688E0B449D3}" type="datetime1">
              <a:rPr lang="zh-TW" altLang="en-US" smtClean="0"/>
              <a:pPr/>
              <a:t>2022/9/8</a:t>
            </a:fld>
            <a:endParaRPr lang="zh-TW" altLang="en-US" dirty="0"/>
          </a:p>
        </p:txBody>
      </p:sp>
      <p:sp>
        <p:nvSpPr>
          <p:cNvPr id="6" name="投影片編號版面配置區 5"/>
          <p:cNvSpPr>
            <a:spLocks noGrp="1"/>
          </p:cNvSpPr>
          <p:nvPr>
            <p:ph type="sldNum" sz="quarter" idx="12"/>
          </p:nvPr>
        </p:nvSpPr>
        <p:spPr/>
        <p:txBody>
          <a:bodyPr/>
          <a:lstStyle/>
          <a:p>
            <a:fld id="{E4D7E63D-91F2-4366-A2C4-1B00C9E2590E}" type="slidenum">
              <a:rPr lang="zh-TW" altLang="en-US" smtClean="0"/>
              <a:pPr/>
              <a:t>11</a:t>
            </a:fld>
            <a:endParaRPr lang="zh-TW" altLang="en-US"/>
          </a:p>
        </p:txBody>
      </p:sp>
      <p:graphicFrame>
        <p:nvGraphicFramePr>
          <p:cNvPr id="8" name="Object 7">
            <a:extLst>
              <a:ext uri="{FF2B5EF4-FFF2-40B4-BE49-F238E27FC236}">
                <a16:creationId xmlns:a16="http://schemas.microsoft.com/office/drawing/2014/main" id="{F6EE47EC-7C00-44C1-5BA5-582920AC3EC6}"/>
              </a:ext>
            </a:extLst>
          </p:cNvPr>
          <p:cNvGraphicFramePr>
            <a:graphicFrameLocks noChangeAspect="1"/>
          </p:cNvGraphicFramePr>
          <p:nvPr>
            <p:extLst>
              <p:ext uri="{D42A27DB-BD31-4B8C-83A1-F6EECF244321}">
                <p14:modId xmlns:p14="http://schemas.microsoft.com/office/powerpoint/2010/main" val="1805596906"/>
              </p:ext>
            </p:extLst>
          </p:nvPr>
        </p:nvGraphicFramePr>
        <p:xfrm>
          <a:off x="1187624" y="3429000"/>
          <a:ext cx="5693693" cy="2878207"/>
        </p:xfrm>
        <a:graphic>
          <a:graphicData uri="http://schemas.openxmlformats.org/presentationml/2006/ole">
            <mc:AlternateContent xmlns:mc="http://schemas.openxmlformats.org/markup-compatibility/2006">
              <mc:Choice xmlns:v="urn:schemas-microsoft-com:vml" Requires="v">
                <p:oleObj name="Bitmap Image" r:id="rId2" imgW="7781760" imgH="3933720" progId="PBrush">
                  <p:embed/>
                </p:oleObj>
              </mc:Choice>
              <mc:Fallback>
                <p:oleObj name="Bitmap Image" r:id="rId2" imgW="7781760" imgH="3933720" progId="PBrush">
                  <p:embed/>
                  <p:pic>
                    <p:nvPicPr>
                      <p:cNvPr id="0" name=""/>
                      <p:cNvPicPr/>
                      <p:nvPr/>
                    </p:nvPicPr>
                    <p:blipFill>
                      <a:blip r:embed="rId3"/>
                      <a:stretch>
                        <a:fillRect/>
                      </a:stretch>
                    </p:blipFill>
                    <p:spPr>
                      <a:xfrm>
                        <a:off x="1187624" y="3429000"/>
                        <a:ext cx="5693693" cy="2878207"/>
                      </a:xfrm>
                      <a:prstGeom prst="rect">
                        <a:avLst/>
                      </a:prstGeom>
                      <a:ln>
                        <a:solidFill>
                          <a:srgbClr val="C00000"/>
                        </a:solidFill>
                      </a:ln>
                    </p:spPr>
                  </p:pic>
                </p:oleObj>
              </mc:Fallback>
            </mc:AlternateContent>
          </a:graphicData>
        </a:graphic>
      </p:graphicFrame>
      <p:sp>
        <p:nvSpPr>
          <p:cNvPr id="9" name="Rectangle 8">
            <a:extLst>
              <a:ext uri="{FF2B5EF4-FFF2-40B4-BE49-F238E27FC236}">
                <a16:creationId xmlns:a16="http://schemas.microsoft.com/office/drawing/2014/main" id="{4E3123DA-267C-EC94-1E84-AB5F1A2762D1}"/>
              </a:ext>
            </a:extLst>
          </p:cNvPr>
          <p:cNvSpPr/>
          <p:nvPr/>
        </p:nvSpPr>
        <p:spPr>
          <a:xfrm>
            <a:off x="1187624" y="5157192"/>
            <a:ext cx="4824536" cy="576064"/>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85767EE-93E5-1DAF-DF45-3516DCB4E957}"/>
              </a:ext>
            </a:extLst>
          </p:cNvPr>
          <p:cNvSpPr/>
          <p:nvPr/>
        </p:nvSpPr>
        <p:spPr>
          <a:xfrm>
            <a:off x="827584" y="2708920"/>
            <a:ext cx="6912768" cy="432048"/>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552910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ctrTitle"/>
          </p:nvPr>
        </p:nvSpPr>
        <p:spPr>
          <a:xfrm>
            <a:off x="0" y="1"/>
            <a:ext cx="9144000" cy="764704"/>
          </a:xfr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path path="circle">
              <a:fillToRect t="100000" r="100000"/>
            </a:path>
            <a:tileRect l="-100000" b="-100000"/>
          </a:gradFill>
        </p:spPr>
        <p:txBody>
          <a:bodyPr>
            <a:normAutofit/>
          </a:bodyPr>
          <a:lstStyle/>
          <a:p>
            <a:pPr algn="l"/>
            <a:r>
              <a:rPr lang="en-US" altLang="zh-TW" sz="4000" b="1" dirty="0">
                <a:solidFill>
                  <a:srgbClr val="FFFF00"/>
                </a:solidFill>
              </a:rPr>
              <a:t>3 Basic Cache Optimization</a:t>
            </a:r>
            <a:endParaRPr lang="zh-TW" altLang="en-US" sz="4000" b="1" dirty="0">
              <a:solidFill>
                <a:srgbClr val="FFFF00"/>
              </a:solidFill>
            </a:endParaRPr>
          </a:p>
        </p:txBody>
      </p:sp>
      <p:sp>
        <p:nvSpPr>
          <p:cNvPr id="3" name="副標題 2"/>
          <p:cNvSpPr>
            <a:spLocks noGrp="1"/>
          </p:cNvSpPr>
          <p:nvPr>
            <p:ph type="subTitle" idx="1"/>
          </p:nvPr>
        </p:nvSpPr>
        <p:spPr>
          <a:xfrm>
            <a:off x="467543" y="1268758"/>
            <a:ext cx="8241831" cy="648074"/>
          </a:xfrm>
          <a:ln>
            <a:solidFill>
              <a:srgbClr val="C00000"/>
            </a:solidFill>
          </a:ln>
        </p:spPr>
        <p:txBody>
          <a:bodyPr>
            <a:noAutofit/>
          </a:bodyPr>
          <a:lstStyle/>
          <a:p>
            <a:pPr marL="342900" indent="-342900" algn="l">
              <a:buClr>
                <a:srgbClr val="0070C0"/>
              </a:buClr>
              <a:buSzPct val="80000"/>
              <a:buFont typeface="Wingdings" pitchFamily="2" charset="2"/>
              <a:buChar char="u"/>
            </a:pPr>
            <a:r>
              <a:rPr lang="en-US" sz="1200" b="1" dirty="0">
                <a:solidFill>
                  <a:schemeClr val="tx1"/>
                </a:solidFill>
              </a:rPr>
              <a:t>Basic Cache Optimization (38:50/43:50)</a:t>
            </a:r>
            <a:endParaRPr lang="en-US" sz="1200" dirty="0">
              <a:solidFill>
                <a:srgbClr val="000000"/>
              </a:solidFill>
            </a:endParaRPr>
          </a:p>
          <a:p>
            <a:pPr marL="342900" indent="-342900" algn="l">
              <a:buClr>
                <a:srgbClr val="0070C0"/>
              </a:buClr>
              <a:buSzPct val="80000"/>
              <a:buFont typeface="Wingdings" pitchFamily="2" charset="2"/>
              <a:buChar char="u"/>
            </a:pPr>
            <a:r>
              <a:rPr lang="en-US" sz="1200" b="0" i="0" dirty="0">
                <a:solidFill>
                  <a:srgbClr val="000000"/>
                </a:solidFill>
                <a:effectLst/>
              </a:rPr>
              <a:t>38:50 So, the idea of this optimization is indexing by virtual address and tagging by physical address this is known as </a:t>
            </a:r>
            <a:r>
              <a:rPr lang="en-US" sz="1200" b="1" i="0" dirty="0">
                <a:solidFill>
                  <a:srgbClr val="C00000"/>
                </a:solidFill>
                <a:effectLst/>
              </a:rPr>
              <a:t>virtually index physically tagged cache</a:t>
            </a:r>
            <a:r>
              <a:rPr lang="en-US" sz="1200" b="0" i="0" dirty="0">
                <a:solidFill>
                  <a:srgbClr val="000000"/>
                </a:solidFill>
                <a:effectLst/>
              </a:rPr>
              <a:t>. </a:t>
            </a:r>
          </a:p>
        </p:txBody>
      </p:sp>
      <p:sp>
        <p:nvSpPr>
          <p:cNvPr id="4" name="標題 1"/>
          <p:cNvSpPr txBox="1">
            <a:spLocks/>
          </p:cNvSpPr>
          <p:nvPr/>
        </p:nvSpPr>
        <p:spPr>
          <a:xfrm>
            <a:off x="0" y="764704"/>
            <a:ext cx="9144000" cy="36004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path path="circle">
              <a:fillToRect t="100000" r="100000"/>
            </a:path>
            <a:tileRect l="-100000" b="-100000"/>
          </a:gradFill>
        </p:spPr>
        <p:txBody>
          <a:bodyPr vert="horz" lIns="91440" tIns="45720" rIns="91440" bIns="45720" rtlCol="0" anchor="ctr">
            <a:normAutofit/>
          </a:bodyPr>
          <a:lstStyle/>
          <a:p>
            <a:pPr lvl="0">
              <a:spcBef>
                <a:spcPct val="0"/>
              </a:spcBef>
            </a:pPr>
            <a:r>
              <a:rPr lang="en-US" sz="1600" dirty="0"/>
              <a:t>https://nptel.ac.in/courses/106103183</a:t>
            </a:r>
            <a:endParaRPr kumimoji="0" lang="zh-TW" altLang="en-US" sz="1600" b="0" i="0" u="none" strike="noStrike" kern="1200" cap="none" spc="0" normalizeH="0" baseline="0" noProof="0" dirty="0">
              <a:ln>
                <a:noFill/>
              </a:ln>
              <a:solidFill>
                <a:schemeClr val="tx1"/>
              </a:solidFill>
              <a:effectLst/>
              <a:uLnTx/>
              <a:uFillTx/>
              <a:latin typeface="+mj-lt"/>
              <a:ea typeface="+mj-ea"/>
              <a:cs typeface="+mj-cs"/>
            </a:endParaRPr>
          </a:p>
        </p:txBody>
      </p:sp>
      <p:sp>
        <p:nvSpPr>
          <p:cNvPr id="5" name="日期版面配置區 4"/>
          <p:cNvSpPr>
            <a:spLocks noGrp="1"/>
          </p:cNvSpPr>
          <p:nvPr>
            <p:ph type="dt" sz="half" idx="10"/>
          </p:nvPr>
        </p:nvSpPr>
        <p:spPr/>
        <p:txBody>
          <a:bodyPr/>
          <a:lstStyle/>
          <a:p>
            <a:fld id="{A4F910E6-8D00-4BAF-8C48-9688E0B449D3}" type="datetime1">
              <a:rPr lang="zh-TW" altLang="en-US" smtClean="0"/>
              <a:pPr/>
              <a:t>2022/9/8</a:t>
            </a:fld>
            <a:endParaRPr lang="zh-TW" altLang="en-US" dirty="0"/>
          </a:p>
        </p:txBody>
      </p:sp>
      <p:sp>
        <p:nvSpPr>
          <p:cNvPr id="6" name="投影片編號版面配置區 5"/>
          <p:cNvSpPr>
            <a:spLocks noGrp="1"/>
          </p:cNvSpPr>
          <p:nvPr>
            <p:ph type="sldNum" sz="quarter" idx="12"/>
          </p:nvPr>
        </p:nvSpPr>
        <p:spPr/>
        <p:txBody>
          <a:bodyPr/>
          <a:lstStyle/>
          <a:p>
            <a:fld id="{E4D7E63D-91F2-4366-A2C4-1B00C9E2590E}" type="slidenum">
              <a:rPr lang="zh-TW" altLang="en-US" smtClean="0"/>
              <a:pPr/>
              <a:t>12</a:t>
            </a:fld>
            <a:endParaRPr lang="zh-TW" altLang="en-US"/>
          </a:p>
        </p:txBody>
      </p:sp>
      <p:graphicFrame>
        <p:nvGraphicFramePr>
          <p:cNvPr id="8" name="Object 7">
            <a:extLst>
              <a:ext uri="{FF2B5EF4-FFF2-40B4-BE49-F238E27FC236}">
                <a16:creationId xmlns:a16="http://schemas.microsoft.com/office/drawing/2014/main" id="{E7BD05DD-D919-3FEE-2E61-BB948EE5229E}"/>
              </a:ext>
            </a:extLst>
          </p:cNvPr>
          <p:cNvGraphicFramePr>
            <a:graphicFrameLocks noChangeAspect="1"/>
          </p:cNvGraphicFramePr>
          <p:nvPr>
            <p:extLst>
              <p:ext uri="{D42A27DB-BD31-4B8C-83A1-F6EECF244321}">
                <p14:modId xmlns:p14="http://schemas.microsoft.com/office/powerpoint/2010/main" val="2526790905"/>
              </p:ext>
            </p:extLst>
          </p:nvPr>
        </p:nvGraphicFramePr>
        <p:xfrm>
          <a:off x="1547664" y="2348880"/>
          <a:ext cx="5693693" cy="2878207"/>
        </p:xfrm>
        <a:graphic>
          <a:graphicData uri="http://schemas.openxmlformats.org/presentationml/2006/ole">
            <mc:AlternateContent xmlns:mc="http://schemas.openxmlformats.org/markup-compatibility/2006">
              <mc:Choice xmlns:v="urn:schemas-microsoft-com:vml" Requires="v">
                <p:oleObj name="Bitmap Image" r:id="rId2" imgW="7781760" imgH="3933720" progId="PBrush">
                  <p:embed/>
                </p:oleObj>
              </mc:Choice>
              <mc:Fallback>
                <p:oleObj name="Bitmap Image" r:id="rId2" imgW="7781760" imgH="3933720" progId="PBrush">
                  <p:embed/>
                  <p:pic>
                    <p:nvPicPr>
                      <p:cNvPr id="8" name="Object 7">
                        <a:extLst>
                          <a:ext uri="{FF2B5EF4-FFF2-40B4-BE49-F238E27FC236}">
                            <a16:creationId xmlns:a16="http://schemas.microsoft.com/office/drawing/2014/main" id="{F6EE47EC-7C00-44C1-5BA5-582920AC3EC6}"/>
                          </a:ext>
                        </a:extLst>
                      </p:cNvPr>
                      <p:cNvPicPr/>
                      <p:nvPr/>
                    </p:nvPicPr>
                    <p:blipFill>
                      <a:blip r:embed="rId3"/>
                      <a:stretch>
                        <a:fillRect/>
                      </a:stretch>
                    </p:blipFill>
                    <p:spPr>
                      <a:xfrm>
                        <a:off x="1547664" y="2348880"/>
                        <a:ext cx="5693693" cy="2878207"/>
                      </a:xfrm>
                      <a:prstGeom prst="rect">
                        <a:avLst/>
                      </a:prstGeom>
                      <a:ln>
                        <a:solidFill>
                          <a:srgbClr val="C00000"/>
                        </a:solidFill>
                      </a:ln>
                    </p:spPr>
                  </p:pic>
                </p:oleObj>
              </mc:Fallback>
            </mc:AlternateContent>
          </a:graphicData>
        </a:graphic>
      </p:graphicFrame>
      <p:sp>
        <p:nvSpPr>
          <p:cNvPr id="9" name="Rectangle 8">
            <a:extLst>
              <a:ext uri="{FF2B5EF4-FFF2-40B4-BE49-F238E27FC236}">
                <a16:creationId xmlns:a16="http://schemas.microsoft.com/office/drawing/2014/main" id="{9474B0CD-21A3-0A4A-1CE3-ADB25C173936}"/>
              </a:ext>
            </a:extLst>
          </p:cNvPr>
          <p:cNvSpPr/>
          <p:nvPr/>
        </p:nvSpPr>
        <p:spPr>
          <a:xfrm>
            <a:off x="1691680" y="4941168"/>
            <a:ext cx="5472608" cy="216024"/>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165858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Object 10">
            <a:extLst>
              <a:ext uri="{FF2B5EF4-FFF2-40B4-BE49-F238E27FC236}">
                <a16:creationId xmlns:a16="http://schemas.microsoft.com/office/drawing/2014/main" id="{4FA18BFA-9FF8-5AC3-665B-DF75F32CA868}"/>
              </a:ext>
            </a:extLst>
          </p:cNvPr>
          <p:cNvGraphicFramePr>
            <a:graphicFrameLocks noChangeAspect="1"/>
          </p:cNvGraphicFramePr>
          <p:nvPr>
            <p:extLst>
              <p:ext uri="{D42A27DB-BD31-4B8C-83A1-F6EECF244321}">
                <p14:modId xmlns:p14="http://schemas.microsoft.com/office/powerpoint/2010/main" val="583854851"/>
              </p:ext>
            </p:extLst>
          </p:nvPr>
        </p:nvGraphicFramePr>
        <p:xfrm>
          <a:off x="1475656" y="3068960"/>
          <a:ext cx="6336704" cy="3034367"/>
        </p:xfrm>
        <a:graphic>
          <a:graphicData uri="http://schemas.openxmlformats.org/presentationml/2006/ole">
            <mc:AlternateContent xmlns:mc="http://schemas.openxmlformats.org/markup-compatibility/2006">
              <mc:Choice xmlns:v="urn:schemas-microsoft-com:vml" Requires="v">
                <p:oleObj name="Bitmap Image" r:id="rId2" imgW="7658280" imgH="3666960" progId="PBrush">
                  <p:embed/>
                </p:oleObj>
              </mc:Choice>
              <mc:Fallback>
                <p:oleObj name="Bitmap Image" r:id="rId2" imgW="7658280" imgH="3666960" progId="PBrush">
                  <p:embed/>
                  <p:pic>
                    <p:nvPicPr>
                      <p:cNvPr id="0" name=""/>
                      <p:cNvPicPr/>
                      <p:nvPr/>
                    </p:nvPicPr>
                    <p:blipFill>
                      <a:blip r:embed="rId3"/>
                      <a:stretch>
                        <a:fillRect/>
                      </a:stretch>
                    </p:blipFill>
                    <p:spPr>
                      <a:xfrm>
                        <a:off x="1475656" y="3068960"/>
                        <a:ext cx="6336704" cy="3034367"/>
                      </a:xfrm>
                      <a:prstGeom prst="rect">
                        <a:avLst/>
                      </a:prstGeom>
                      <a:ln>
                        <a:solidFill>
                          <a:srgbClr val="C00000"/>
                        </a:solidFill>
                      </a:ln>
                    </p:spPr>
                  </p:pic>
                </p:oleObj>
              </mc:Fallback>
            </mc:AlternateContent>
          </a:graphicData>
        </a:graphic>
      </p:graphicFrame>
      <p:sp>
        <p:nvSpPr>
          <p:cNvPr id="2" name="標題 1"/>
          <p:cNvSpPr>
            <a:spLocks noGrp="1"/>
          </p:cNvSpPr>
          <p:nvPr>
            <p:ph type="ctrTitle"/>
          </p:nvPr>
        </p:nvSpPr>
        <p:spPr>
          <a:xfrm>
            <a:off x="0" y="1"/>
            <a:ext cx="9144000" cy="764704"/>
          </a:xfr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path path="circle">
              <a:fillToRect t="100000" r="100000"/>
            </a:path>
            <a:tileRect l="-100000" b="-100000"/>
          </a:gradFill>
        </p:spPr>
        <p:txBody>
          <a:bodyPr>
            <a:normAutofit/>
          </a:bodyPr>
          <a:lstStyle/>
          <a:p>
            <a:pPr algn="l"/>
            <a:r>
              <a:rPr lang="en-US" altLang="zh-TW" sz="4000" b="1" dirty="0">
                <a:solidFill>
                  <a:srgbClr val="FFFF00"/>
                </a:solidFill>
              </a:rPr>
              <a:t>3 Basic Cache Optimization</a:t>
            </a:r>
            <a:endParaRPr lang="zh-TW" altLang="en-US" sz="4000" b="1" dirty="0">
              <a:solidFill>
                <a:srgbClr val="FFFF00"/>
              </a:solidFill>
            </a:endParaRPr>
          </a:p>
        </p:txBody>
      </p:sp>
      <p:sp>
        <p:nvSpPr>
          <p:cNvPr id="3" name="副標題 2"/>
          <p:cNvSpPr>
            <a:spLocks noGrp="1"/>
          </p:cNvSpPr>
          <p:nvPr>
            <p:ph type="subTitle" idx="1"/>
          </p:nvPr>
        </p:nvSpPr>
        <p:spPr>
          <a:xfrm>
            <a:off x="467543" y="1268758"/>
            <a:ext cx="8241831" cy="1440162"/>
          </a:xfrm>
          <a:ln>
            <a:solidFill>
              <a:srgbClr val="C00000"/>
            </a:solidFill>
          </a:ln>
        </p:spPr>
        <p:txBody>
          <a:bodyPr>
            <a:noAutofit/>
          </a:bodyPr>
          <a:lstStyle/>
          <a:p>
            <a:pPr marL="342900" indent="-342900" algn="l">
              <a:buClr>
                <a:srgbClr val="0070C0"/>
              </a:buClr>
              <a:buSzPct val="80000"/>
              <a:buFont typeface="Wingdings" pitchFamily="2" charset="2"/>
              <a:buChar char="u"/>
            </a:pPr>
            <a:r>
              <a:rPr lang="en-US" sz="1000" b="1" dirty="0">
                <a:solidFill>
                  <a:schemeClr val="tx1"/>
                </a:solidFill>
              </a:rPr>
              <a:t>Basic Cache Optimization (39:40/43:50)</a:t>
            </a:r>
            <a:endParaRPr lang="en-US" sz="1000" dirty="0">
              <a:solidFill>
                <a:srgbClr val="000000"/>
              </a:solidFill>
            </a:endParaRPr>
          </a:p>
          <a:p>
            <a:pPr marL="342900" indent="-342900" algn="l">
              <a:buClr>
                <a:srgbClr val="0070C0"/>
              </a:buClr>
              <a:buSzPct val="80000"/>
              <a:buFont typeface="Wingdings" pitchFamily="2" charset="2"/>
              <a:buChar char="u"/>
            </a:pPr>
            <a:r>
              <a:rPr lang="en-US" sz="1000" b="0" i="0" dirty="0">
                <a:solidFill>
                  <a:srgbClr val="000000"/>
                </a:solidFill>
                <a:effectLst/>
              </a:rPr>
              <a:t>39:40 So, we would like to give an illustrative exercise here.</a:t>
            </a:r>
          </a:p>
          <a:p>
            <a:pPr marL="342900" indent="-342900" algn="l">
              <a:buClr>
                <a:srgbClr val="0070C0"/>
              </a:buClr>
              <a:buSzPct val="80000"/>
              <a:buFont typeface="Wingdings" pitchFamily="2" charset="2"/>
              <a:buChar char="u"/>
            </a:pPr>
            <a:r>
              <a:rPr lang="en-US" sz="1000" b="0" i="0" dirty="0">
                <a:solidFill>
                  <a:srgbClr val="000000"/>
                </a:solidFill>
                <a:effectLst/>
              </a:rPr>
              <a:t>Consider the case that CPU is going to give us a virtual address that consist of 12 bits of offset and 20 bits of page number.</a:t>
            </a:r>
          </a:p>
          <a:p>
            <a:pPr marL="342900" indent="-342900" algn="l">
              <a:buClr>
                <a:srgbClr val="0070C0"/>
              </a:buClr>
              <a:buSzPct val="80000"/>
              <a:buFont typeface="Wingdings" pitchFamily="2" charset="2"/>
              <a:buChar char="u"/>
            </a:pPr>
            <a:r>
              <a:rPr lang="en-US" sz="1000" b="0" i="0" dirty="0">
                <a:solidFill>
                  <a:srgbClr val="000000"/>
                </a:solidFill>
                <a:effectLst/>
              </a:rPr>
              <a:t>So, what happens is this is going to be converted into say 10 bits of physical frame, so and 12 bits of offset.</a:t>
            </a:r>
          </a:p>
          <a:p>
            <a:pPr marL="342900" indent="-342900" algn="l">
              <a:buClr>
                <a:srgbClr val="0070C0"/>
              </a:buClr>
              <a:buSzPct val="80000"/>
              <a:buFont typeface="Wingdings" pitchFamily="2" charset="2"/>
              <a:buChar char="u"/>
            </a:pPr>
            <a:r>
              <a:rPr lang="en-US" sz="1000" b="0" i="0" dirty="0">
                <a:solidFill>
                  <a:srgbClr val="000000"/>
                </a:solidFill>
                <a:effectLst/>
              </a:rPr>
              <a:t>So, this translation from 20 bit page number into 10 bit frame number, this is taken care of by your page table or TLB.</a:t>
            </a:r>
          </a:p>
          <a:p>
            <a:pPr marL="342900" indent="-342900" algn="l">
              <a:buClr>
                <a:srgbClr val="0070C0"/>
              </a:buClr>
              <a:buSzPct val="80000"/>
              <a:buFont typeface="Wingdings" pitchFamily="2" charset="2"/>
              <a:buChar char="u"/>
            </a:pPr>
            <a:r>
              <a:rPr lang="en-US" sz="1000" b="0" i="0" dirty="0">
                <a:solidFill>
                  <a:srgbClr val="000000"/>
                </a:solidFill>
                <a:effectLst/>
              </a:rPr>
              <a:t>So, it is this is your physical address and only if you get the physical address then only you can divide into tag, index and offset; </a:t>
            </a:r>
          </a:p>
          <a:p>
            <a:pPr marL="342900" indent="-342900" algn="l">
              <a:buClr>
                <a:srgbClr val="0070C0"/>
              </a:buClr>
              <a:buSzPct val="80000"/>
              <a:buFont typeface="Wingdings" pitchFamily="2" charset="2"/>
              <a:buChar char="u"/>
            </a:pPr>
            <a:r>
              <a:rPr lang="en-US" sz="1000" b="0" i="0" dirty="0">
                <a:solidFill>
                  <a:srgbClr val="000000"/>
                </a:solidFill>
                <a:effectLst/>
              </a:rPr>
              <a:t>this optimization principal is saying that if your index and offset is within this 12 bits, if your index and offset values are within this 12 bits.</a:t>
            </a:r>
          </a:p>
        </p:txBody>
      </p:sp>
      <p:sp>
        <p:nvSpPr>
          <p:cNvPr id="4" name="標題 1"/>
          <p:cNvSpPr txBox="1">
            <a:spLocks/>
          </p:cNvSpPr>
          <p:nvPr/>
        </p:nvSpPr>
        <p:spPr>
          <a:xfrm>
            <a:off x="0" y="764704"/>
            <a:ext cx="9144000" cy="36004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path path="circle">
              <a:fillToRect t="100000" r="100000"/>
            </a:path>
            <a:tileRect l="-100000" b="-100000"/>
          </a:gradFill>
        </p:spPr>
        <p:txBody>
          <a:bodyPr vert="horz" lIns="91440" tIns="45720" rIns="91440" bIns="45720" rtlCol="0" anchor="ctr">
            <a:normAutofit/>
          </a:bodyPr>
          <a:lstStyle/>
          <a:p>
            <a:pPr lvl="0">
              <a:spcBef>
                <a:spcPct val="0"/>
              </a:spcBef>
            </a:pPr>
            <a:r>
              <a:rPr lang="en-US" sz="1600" dirty="0"/>
              <a:t>https://nptel.ac.in/courses/106103183</a:t>
            </a:r>
            <a:endParaRPr kumimoji="0" lang="zh-TW" altLang="en-US" sz="1600" b="0" i="0" u="none" strike="noStrike" kern="1200" cap="none" spc="0" normalizeH="0" baseline="0" noProof="0" dirty="0">
              <a:ln>
                <a:noFill/>
              </a:ln>
              <a:solidFill>
                <a:schemeClr val="tx1"/>
              </a:solidFill>
              <a:effectLst/>
              <a:uLnTx/>
              <a:uFillTx/>
              <a:latin typeface="+mj-lt"/>
              <a:ea typeface="+mj-ea"/>
              <a:cs typeface="+mj-cs"/>
            </a:endParaRPr>
          </a:p>
        </p:txBody>
      </p:sp>
      <p:sp>
        <p:nvSpPr>
          <p:cNvPr id="5" name="日期版面配置區 4"/>
          <p:cNvSpPr>
            <a:spLocks noGrp="1"/>
          </p:cNvSpPr>
          <p:nvPr>
            <p:ph type="dt" sz="half" idx="10"/>
          </p:nvPr>
        </p:nvSpPr>
        <p:spPr/>
        <p:txBody>
          <a:bodyPr/>
          <a:lstStyle/>
          <a:p>
            <a:fld id="{A4F910E6-8D00-4BAF-8C48-9688E0B449D3}" type="datetime1">
              <a:rPr lang="zh-TW" altLang="en-US" smtClean="0"/>
              <a:pPr/>
              <a:t>2022/9/8</a:t>
            </a:fld>
            <a:endParaRPr lang="zh-TW" altLang="en-US" dirty="0"/>
          </a:p>
        </p:txBody>
      </p:sp>
      <p:sp>
        <p:nvSpPr>
          <p:cNvPr id="6" name="投影片編號版面配置區 5"/>
          <p:cNvSpPr>
            <a:spLocks noGrp="1"/>
          </p:cNvSpPr>
          <p:nvPr>
            <p:ph type="sldNum" sz="quarter" idx="12"/>
          </p:nvPr>
        </p:nvSpPr>
        <p:spPr/>
        <p:txBody>
          <a:bodyPr/>
          <a:lstStyle/>
          <a:p>
            <a:fld id="{E4D7E63D-91F2-4366-A2C4-1B00C9E2590E}" type="slidenum">
              <a:rPr lang="zh-TW" altLang="en-US" smtClean="0"/>
              <a:pPr/>
              <a:t>13</a:t>
            </a:fld>
            <a:endParaRPr lang="zh-TW" altLang="en-US"/>
          </a:p>
        </p:txBody>
      </p:sp>
      <p:sp>
        <p:nvSpPr>
          <p:cNvPr id="10" name="TextBox 9">
            <a:extLst>
              <a:ext uri="{FF2B5EF4-FFF2-40B4-BE49-F238E27FC236}">
                <a16:creationId xmlns:a16="http://schemas.microsoft.com/office/drawing/2014/main" id="{C448B176-5A5B-43D7-38C3-B3BDBDA14A07}"/>
              </a:ext>
            </a:extLst>
          </p:cNvPr>
          <p:cNvSpPr txBox="1"/>
          <p:nvPr/>
        </p:nvSpPr>
        <p:spPr>
          <a:xfrm>
            <a:off x="2699792" y="5949280"/>
            <a:ext cx="1296144" cy="246221"/>
          </a:xfrm>
          <a:prstGeom prst="rect">
            <a:avLst/>
          </a:prstGeom>
          <a:solidFill>
            <a:srgbClr val="FFFF00"/>
          </a:solidFill>
          <a:ln>
            <a:solidFill>
              <a:srgbClr val="C00000"/>
            </a:solidFill>
          </a:ln>
        </p:spPr>
        <p:txBody>
          <a:bodyPr wrap="square" rtlCol="0">
            <a:spAutoFit/>
          </a:bodyPr>
          <a:lstStyle/>
          <a:p>
            <a:r>
              <a:rPr lang="en-US" sz="1000" dirty="0"/>
              <a:t>Tag | Index | offset</a:t>
            </a:r>
          </a:p>
        </p:txBody>
      </p:sp>
    </p:spTree>
    <p:extLst>
      <p:ext uri="{BB962C8B-B14F-4D97-AF65-F5344CB8AC3E}">
        <p14:creationId xmlns:p14="http://schemas.microsoft.com/office/powerpoint/2010/main" val="34917731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ctrTitle"/>
          </p:nvPr>
        </p:nvSpPr>
        <p:spPr>
          <a:xfrm>
            <a:off x="0" y="2130425"/>
            <a:ext cx="9144000" cy="1470025"/>
          </a:xfr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path path="circle">
              <a:fillToRect t="100000" r="100000"/>
            </a:path>
            <a:tileRect l="-100000" b="-100000"/>
          </a:gradFill>
        </p:spPr>
        <p:txBody>
          <a:bodyPr>
            <a:normAutofit/>
          </a:bodyPr>
          <a:lstStyle/>
          <a:p>
            <a:r>
              <a:rPr lang="en-US" altLang="zh-TW" sz="6000" b="1">
                <a:solidFill>
                  <a:srgbClr val="FFFF00"/>
                </a:solidFill>
              </a:rPr>
              <a:t>End</a:t>
            </a:r>
            <a:endParaRPr lang="zh-TW" altLang="en-US" sz="6000" b="1" dirty="0">
              <a:solidFill>
                <a:srgbClr val="FFFF00"/>
              </a:solidFill>
            </a:endParaRPr>
          </a:p>
        </p:txBody>
      </p:sp>
      <p:sp>
        <p:nvSpPr>
          <p:cNvPr id="5" name="日期版面配置區 4"/>
          <p:cNvSpPr>
            <a:spLocks noGrp="1"/>
          </p:cNvSpPr>
          <p:nvPr>
            <p:ph type="dt" sz="half" idx="10"/>
          </p:nvPr>
        </p:nvSpPr>
        <p:spPr/>
        <p:txBody>
          <a:bodyPr/>
          <a:lstStyle/>
          <a:p>
            <a:fld id="{4E46BE27-E923-4EC2-B046-3272AE2A3E5C}" type="datetime1">
              <a:rPr lang="zh-TW" altLang="en-US" smtClean="0"/>
              <a:pPr/>
              <a:t>2022/9/8</a:t>
            </a:fld>
            <a:endParaRPr lang="zh-TW" altLang="en-US"/>
          </a:p>
        </p:txBody>
      </p:sp>
      <p:sp>
        <p:nvSpPr>
          <p:cNvPr id="6" name="投影片編號版面配置區 5"/>
          <p:cNvSpPr>
            <a:spLocks noGrp="1"/>
          </p:cNvSpPr>
          <p:nvPr>
            <p:ph type="sldNum" sz="quarter" idx="12"/>
          </p:nvPr>
        </p:nvSpPr>
        <p:spPr/>
        <p:txBody>
          <a:bodyPr/>
          <a:lstStyle/>
          <a:p>
            <a:fld id="{E4D7E63D-91F2-4366-A2C4-1B00C9E2590E}" type="slidenum">
              <a:rPr lang="zh-TW" altLang="en-US" smtClean="0"/>
              <a:pPr/>
              <a:t>14</a:t>
            </a:fld>
            <a:endParaRPr lang="zh-TW"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ctrTitle"/>
          </p:nvPr>
        </p:nvSpPr>
        <p:spPr>
          <a:xfrm>
            <a:off x="0" y="1"/>
            <a:ext cx="9144000" cy="764704"/>
          </a:xfr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path path="circle">
              <a:fillToRect t="100000" r="100000"/>
            </a:path>
            <a:tileRect l="-100000" b="-100000"/>
          </a:gradFill>
        </p:spPr>
        <p:txBody>
          <a:bodyPr>
            <a:normAutofit/>
          </a:bodyPr>
          <a:lstStyle/>
          <a:p>
            <a:pPr algn="l"/>
            <a:r>
              <a:rPr lang="en-US" altLang="zh-TW" sz="4000" b="1" dirty="0">
                <a:solidFill>
                  <a:srgbClr val="FFFF00"/>
                </a:solidFill>
              </a:rPr>
              <a:t>3 Basic Cache Optimization</a:t>
            </a:r>
            <a:endParaRPr lang="zh-TW" altLang="en-US" sz="4000" b="1" dirty="0">
              <a:solidFill>
                <a:srgbClr val="FFFF00"/>
              </a:solidFill>
            </a:endParaRPr>
          </a:p>
        </p:txBody>
      </p:sp>
      <p:sp>
        <p:nvSpPr>
          <p:cNvPr id="3" name="副標題 2"/>
          <p:cNvSpPr>
            <a:spLocks noGrp="1"/>
          </p:cNvSpPr>
          <p:nvPr>
            <p:ph type="subTitle" idx="1"/>
          </p:nvPr>
        </p:nvSpPr>
        <p:spPr>
          <a:xfrm>
            <a:off x="467543" y="1268758"/>
            <a:ext cx="8241831" cy="2304258"/>
          </a:xfrm>
          <a:ln>
            <a:solidFill>
              <a:srgbClr val="C00000"/>
            </a:solidFill>
          </a:ln>
        </p:spPr>
        <p:txBody>
          <a:bodyPr>
            <a:noAutofit/>
          </a:bodyPr>
          <a:lstStyle/>
          <a:p>
            <a:pPr marL="342900" indent="-342900" algn="l">
              <a:buClr>
                <a:srgbClr val="0070C0"/>
              </a:buClr>
              <a:buSzPct val="80000"/>
              <a:buFont typeface="Wingdings" pitchFamily="2" charset="2"/>
              <a:buChar char="u"/>
            </a:pPr>
            <a:r>
              <a:rPr lang="en-US" sz="1200" b="1" dirty="0">
                <a:solidFill>
                  <a:schemeClr val="tx1"/>
                </a:solidFill>
              </a:rPr>
              <a:t>Basic Cache Optimization (30:04/43:50)</a:t>
            </a:r>
            <a:endParaRPr lang="en-US" sz="1200" dirty="0">
              <a:solidFill>
                <a:srgbClr val="000000"/>
              </a:solidFill>
            </a:endParaRPr>
          </a:p>
          <a:p>
            <a:pPr marL="342900" indent="-342900" algn="l">
              <a:buClr>
                <a:srgbClr val="0070C0"/>
              </a:buClr>
              <a:buSzPct val="80000"/>
              <a:buFont typeface="Wingdings" pitchFamily="2" charset="2"/>
              <a:buChar char="u"/>
            </a:pPr>
            <a:r>
              <a:rPr lang="en-US" sz="1200" b="0" i="0" dirty="0">
                <a:solidFill>
                  <a:srgbClr val="000000"/>
                </a:solidFill>
                <a:effectLst/>
              </a:rPr>
              <a:t>30:04 Now, we have something called inclusive and exclusive caches.</a:t>
            </a:r>
          </a:p>
          <a:p>
            <a:pPr marL="342900" indent="-342900" algn="l">
              <a:buClr>
                <a:srgbClr val="0070C0"/>
              </a:buClr>
              <a:buSzPct val="80000"/>
              <a:buFont typeface="Wingdings" pitchFamily="2" charset="2"/>
              <a:buChar char="u"/>
            </a:pPr>
            <a:r>
              <a:rPr lang="en-US" sz="1200" b="0" i="0" dirty="0">
                <a:solidFill>
                  <a:srgbClr val="000000"/>
                </a:solidFill>
                <a:effectLst/>
              </a:rPr>
              <a:t>So, cache memory itself by virtue of the organization, we are dividing them into inclusive and exclusive caches.</a:t>
            </a:r>
          </a:p>
          <a:p>
            <a:pPr marL="342900" indent="-342900" algn="l">
              <a:buClr>
                <a:srgbClr val="0070C0"/>
              </a:buClr>
              <a:buSzPct val="80000"/>
              <a:buFont typeface="Wingdings" pitchFamily="2" charset="2"/>
              <a:buChar char="u"/>
            </a:pPr>
            <a:r>
              <a:rPr lang="en-US" sz="1200" b="0" i="0" dirty="0">
                <a:solidFill>
                  <a:srgbClr val="000000"/>
                </a:solidFill>
                <a:effectLst/>
              </a:rPr>
              <a:t>So, inclusive cache means multiple hierarchy is actually a subset.</a:t>
            </a:r>
          </a:p>
          <a:p>
            <a:pPr marL="342900" indent="-342900" algn="l">
              <a:buClr>
                <a:srgbClr val="0070C0"/>
              </a:buClr>
              <a:buSzPct val="80000"/>
              <a:buFont typeface="Wingdings" pitchFamily="2" charset="2"/>
              <a:buChar char="u"/>
            </a:pPr>
            <a:r>
              <a:rPr lang="en-US" sz="1200" b="0" i="0" dirty="0">
                <a:solidFill>
                  <a:srgbClr val="000000"/>
                </a:solidFill>
                <a:effectLst/>
              </a:rPr>
              <a:t>So, when you have a cache architecture in which your L1 cache is a subset of L2 then we call it as an inclusive cache; if we have L1 and L2 both are mutually exclusive that means, there is nothing in common in L1 and L2 we call it is an exclusive cache.</a:t>
            </a:r>
          </a:p>
          <a:p>
            <a:pPr marL="342900" indent="-342900" algn="l">
              <a:buClr>
                <a:srgbClr val="0070C0"/>
              </a:buClr>
              <a:buSzPct val="80000"/>
              <a:buFont typeface="Wingdings" pitchFamily="2" charset="2"/>
              <a:buChar char="u"/>
            </a:pPr>
            <a:r>
              <a:rPr lang="en-US" sz="1200" b="0" i="0" dirty="0">
                <a:solidFill>
                  <a:srgbClr val="000000"/>
                </a:solidFill>
                <a:effectLst/>
              </a:rPr>
              <a:t>So, as the summary I am going to repeat once again inclusive cache means a subset of L2 is taken to L1.</a:t>
            </a:r>
          </a:p>
          <a:p>
            <a:pPr marL="342900" indent="-342900" algn="l">
              <a:buClr>
                <a:srgbClr val="0070C0"/>
              </a:buClr>
              <a:buSzPct val="80000"/>
              <a:buFont typeface="Wingdings" pitchFamily="2" charset="2"/>
              <a:buChar char="u"/>
            </a:pPr>
            <a:r>
              <a:rPr lang="en-US" sz="1200" b="0" i="0" dirty="0">
                <a:solidFill>
                  <a:srgbClr val="000000"/>
                </a:solidFill>
                <a:effectLst/>
              </a:rPr>
              <a:t>So, whatever is there in L1; it will surely be there in L2 also.</a:t>
            </a:r>
          </a:p>
          <a:p>
            <a:pPr marL="342900" indent="-342900" algn="l">
              <a:buClr>
                <a:srgbClr val="0070C0"/>
              </a:buClr>
              <a:buSzPct val="80000"/>
              <a:buFont typeface="Wingdings" pitchFamily="2" charset="2"/>
              <a:buChar char="u"/>
            </a:pPr>
            <a:r>
              <a:rPr lang="en-US" sz="1200" b="0" i="0" dirty="0">
                <a:solidFill>
                  <a:srgbClr val="000000"/>
                </a:solidFill>
                <a:effectLst/>
              </a:rPr>
              <a:t>Exclusive cache means, whatever is there in L1; it will be never be there in L2, this means the effective cache memory size if it is an exclusive cache will be more, because</a:t>
            </a:r>
          </a:p>
        </p:txBody>
      </p:sp>
      <p:sp>
        <p:nvSpPr>
          <p:cNvPr id="4" name="標題 1"/>
          <p:cNvSpPr txBox="1">
            <a:spLocks/>
          </p:cNvSpPr>
          <p:nvPr/>
        </p:nvSpPr>
        <p:spPr>
          <a:xfrm>
            <a:off x="0" y="764704"/>
            <a:ext cx="9144000" cy="36004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path path="circle">
              <a:fillToRect t="100000" r="100000"/>
            </a:path>
            <a:tileRect l="-100000" b="-100000"/>
          </a:gradFill>
        </p:spPr>
        <p:txBody>
          <a:bodyPr vert="horz" lIns="91440" tIns="45720" rIns="91440" bIns="45720" rtlCol="0" anchor="ctr">
            <a:normAutofit/>
          </a:bodyPr>
          <a:lstStyle/>
          <a:p>
            <a:pPr lvl="0">
              <a:spcBef>
                <a:spcPct val="0"/>
              </a:spcBef>
            </a:pPr>
            <a:r>
              <a:rPr lang="en-US" sz="1600" dirty="0"/>
              <a:t>https://nptel.ac.in/courses/106103183</a:t>
            </a:r>
            <a:endParaRPr kumimoji="0" lang="zh-TW" altLang="en-US" sz="1600" b="0" i="0" u="none" strike="noStrike" kern="1200" cap="none" spc="0" normalizeH="0" baseline="0" noProof="0" dirty="0">
              <a:ln>
                <a:noFill/>
              </a:ln>
              <a:solidFill>
                <a:schemeClr val="tx1"/>
              </a:solidFill>
              <a:effectLst/>
              <a:uLnTx/>
              <a:uFillTx/>
              <a:latin typeface="+mj-lt"/>
              <a:ea typeface="+mj-ea"/>
              <a:cs typeface="+mj-cs"/>
            </a:endParaRPr>
          </a:p>
        </p:txBody>
      </p:sp>
      <p:sp>
        <p:nvSpPr>
          <p:cNvPr id="5" name="日期版面配置區 4"/>
          <p:cNvSpPr>
            <a:spLocks noGrp="1"/>
          </p:cNvSpPr>
          <p:nvPr>
            <p:ph type="dt" sz="half" idx="10"/>
          </p:nvPr>
        </p:nvSpPr>
        <p:spPr/>
        <p:txBody>
          <a:bodyPr/>
          <a:lstStyle/>
          <a:p>
            <a:fld id="{A4F910E6-8D00-4BAF-8C48-9688E0B449D3}" type="datetime1">
              <a:rPr lang="zh-TW" altLang="en-US" smtClean="0"/>
              <a:pPr/>
              <a:t>2022/9/8</a:t>
            </a:fld>
            <a:endParaRPr lang="zh-TW" altLang="en-US" dirty="0"/>
          </a:p>
        </p:txBody>
      </p:sp>
      <p:sp>
        <p:nvSpPr>
          <p:cNvPr id="6" name="投影片編號版面配置區 5"/>
          <p:cNvSpPr>
            <a:spLocks noGrp="1"/>
          </p:cNvSpPr>
          <p:nvPr>
            <p:ph type="sldNum" sz="quarter" idx="12"/>
          </p:nvPr>
        </p:nvSpPr>
        <p:spPr/>
        <p:txBody>
          <a:bodyPr/>
          <a:lstStyle/>
          <a:p>
            <a:fld id="{E4D7E63D-91F2-4366-A2C4-1B00C9E2590E}" type="slidenum">
              <a:rPr lang="zh-TW" altLang="en-US" smtClean="0"/>
              <a:pPr/>
              <a:t>2</a:t>
            </a:fld>
            <a:endParaRPr lang="zh-TW" altLang="en-US"/>
          </a:p>
        </p:txBody>
      </p:sp>
      <p:graphicFrame>
        <p:nvGraphicFramePr>
          <p:cNvPr id="8" name="Object 7">
            <a:extLst>
              <a:ext uri="{FF2B5EF4-FFF2-40B4-BE49-F238E27FC236}">
                <a16:creationId xmlns:a16="http://schemas.microsoft.com/office/drawing/2014/main" id="{86318635-0DCA-0384-1F19-66E57ABF5508}"/>
              </a:ext>
            </a:extLst>
          </p:cNvPr>
          <p:cNvGraphicFramePr>
            <a:graphicFrameLocks noChangeAspect="1"/>
          </p:cNvGraphicFramePr>
          <p:nvPr>
            <p:extLst>
              <p:ext uri="{D42A27DB-BD31-4B8C-83A1-F6EECF244321}">
                <p14:modId xmlns:p14="http://schemas.microsoft.com/office/powerpoint/2010/main" val="4092815488"/>
              </p:ext>
            </p:extLst>
          </p:nvPr>
        </p:nvGraphicFramePr>
        <p:xfrm>
          <a:off x="1619672" y="3645024"/>
          <a:ext cx="5409853" cy="2937714"/>
        </p:xfrm>
        <a:graphic>
          <a:graphicData uri="http://schemas.openxmlformats.org/presentationml/2006/ole">
            <mc:AlternateContent xmlns:mc="http://schemas.openxmlformats.org/markup-compatibility/2006">
              <mc:Choice xmlns:v="urn:schemas-microsoft-com:vml" Requires="v">
                <p:oleObj name="Bitmap Image" r:id="rId2" imgW="7858080" imgH="4267080" progId="PBrush">
                  <p:embed/>
                </p:oleObj>
              </mc:Choice>
              <mc:Fallback>
                <p:oleObj name="Bitmap Image" r:id="rId2" imgW="7858080" imgH="4267080" progId="PBrush">
                  <p:embed/>
                  <p:pic>
                    <p:nvPicPr>
                      <p:cNvPr id="0" name=""/>
                      <p:cNvPicPr/>
                      <p:nvPr/>
                    </p:nvPicPr>
                    <p:blipFill>
                      <a:blip r:embed="rId3"/>
                      <a:stretch>
                        <a:fillRect/>
                      </a:stretch>
                    </p:blipFill>
                    <p:spPr>
                      <a:xfrm>
                        <a:off x="1619672" y="3645024"/>
                        <a:ext cx="5409853" cy="2937714"/>
                      </a:xfrm>
                      <a:prstGeom prst="rect">
                        <a:avLst/>
                      </a:prstGeom>
                      <a:ln>
                        <a:solidFill>
                          <a:srgbClr val="C00000"/>
                        </a:solidFill>
                      </a:ln>
                    </p:spPr>
                  </p:pic>
                </p:oleObj>
              </mc:Fallback>
            </mc:AlternateContent>
          </a:graphicData>
        </a:graphic>
      </p:graphicFrame>
      <p:sp>
        <p:nvSpPr>
          <p:cNvPr id="11" name="TextBox 10">
            <a:extLst>
              <a:ext uri="{FF2B5EF4-FFF2-40B4-BE49-F238E27FC236}">
                <a16:creationId xmlns:a16="http://schemas.microsoft.com/office/drawing/2014/main" id="{F8B964A8-A88F-2BC7-A9FB-7B6B1D9A0EE3}"/>
              </a:ext>
            </a:extLst>
          </p:cNvPr>
          <p:cNvSpPr txBox="1"/>
          <p:nvPr/>
        </p:nvSpPr>
        <p:spPr>
          <a:xfrm>
            <a:off x="4283968" y="5661248"/>
            <a:ext cx="2232248" cy="246221"/>
          </a:xfrm>
          <a:prstGeom prst="rect">
            <a:avLst/>
          </a:prstGeom>
          <a:solidFill>
            <a:srgbClr val="FFFF00"/>
          </a:solidFill>
          <a:ln>
            <a:solidFill>
              <a:srgbClr val="C00000"/>
            </a:solidFill>
          </a:ln>
        </p:spPr>
        <p:txBody>
          <a:bodyPr wrap="square" rtlCol="0">
            <a:spAutoFit/>
          </a:bodyPr>
          <a:lstStyle/>
          <a:p>
            <a:r>
              <a:rPr lang="en-US" sz="1000" dirty="0"/>
              <a:t>Exclusive: L1 and L2 are independent</a:t>
            </a:r>
          </a:p>
        </p:txBody>
      </p:sp>
      <p:sp>
        <p:nvSpPr>
          <p:cNvPr id="13" name="TextBox 12">
            <a:extLst>
              <a:ext uri="{FF2B5EF4-FFF2-40B4-BE49-F238E27FC236}">
                <a16:creationId xmlns:a16="http://schemas.microsoft.com/office/drawing/2014/main" id="{7C495562-E053-0A8D-7626-BBDB1DC2862C}"/>
              </a:ext>
            </a:extLst>
          </p:cNvPr>
          <p:cNvSpPr txBox="1"/>
          <p:nvPr/>
        </p:nvSpPr>
        <p:spPr>
          <a:xfrm>
            <a:off x="539552" y="5661248"/>
            <a:ext cx="1152128" cy="400110"/>
          </a:xfrm>
          <a:prstGeom prst="rect">
            <a:avLst/>
          </a:prstGeom>
          <a:solidFill>
            <a:srgbClr val="FFFF00"/>
          </a:solidFill>
          <a:ln>
            <a:solidFill>
              <a:srgbClr val="C00000"/>
            </a:solidFill>
          </a:ln>
        </p:spPr>
        <p:txBody>
          <a:bodyPr wrap="square" rtlCol="0">
            <a:spAutoFit/>
          </a:bodyPr>
          <a:lstStyle/>
          <a:p>
            <a:r>
              <a:rPr lang="en-US" sz="1000" dirty="0"/>
              <a:t>Inclusive L1 and L2 are dependent</a:t>
            </a:r>
          </a:p>
        </p:txBody>
      </p:sp>
    </p:spTree>
    <p:extLst>
      <p:ext uri="{BB962C8B-B14F-4D97-AF65-F5344CB8AC3E}">
        <p14:creationId xmlns:p14="http://schemas.microsoft.com/office/powerpoint/2010/main" val="36443196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ctrTitle"/>
          </p:nvPr>
        </p:nvSpPr>
        <p:spPr>
          <a:xfrm>
            <a:off x="0" y="1"/>
            <a:ext cx="9144000" cy="764704"/>
          </a:xfr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path path="circle">
              <a:fillToRect t="100000" r="100000"/>
            </a:path>
            <a:tileRect l="-100000" b="-100000"/>
          </a:gradFill>
        </p:spPr>
        <p:txBody>
          <a:bodyPr>
            <a:normAutofit/>
          </a:bodyPr>
          <a:lstStyle/>
          <a:p>
            <a:pPr algn="l"/>
            <a:r>
              <a:rPr lang="en-US" altLang="zh-TW" sz="4000" b="1" dirty="0">
                <a:solidFill>
                  <a:srgbClr val="FFFF00"/>
                </a:solidFill>
              </a:rPr>
              <a:t>3 Basic Cache Optimization</a:t>
            </a:r>
            <a:endParaRPr lang="zh-TW" altLang="en-US" sz="4000" b="1" dirty="0">
              <a:solidFill>
                <a:srgbClr val="FFFF00"/>
              </a:solidFill>
            </a:endParaRPr>
          </a:p>
        </p:txBody>
      </p:sp>
      <p:sp>
        <p:nvSpPr>
          <p:cNvPr id="3" name="副標題 2"/>
          <p:cNvSpPr>
            <a:spLocks noGrp="1"/>
          </p:cNvSpPr>
          <p:nvPr>
            <p:ph type="subTitle" idx="1"/>
          </p:nvPr>
        </p:nvSpPr>
        <p:spPr>
          <a:xfrm>
            <a:off x="467543" y="1268758"/>
            <a:ext cx="8241831" cy="1944218"/>
          </a:xfrm>
          <a:ln>
            <a:solidFill>
              <a:srgbClr val="C00000"/>
            </a:solidFill>
          </a:ln>
        </p:spPr>
        <p:txBody>
          <a:bodyPr>
            <a:noAutofit/>
          </a:bodyPr>
          <a:lstStyle/>
          <a:p>
            <a:pPr marL="342900" indent="-342900" algn="l">
              <a:buClr>
                <a:srgbClr val="0070C0"/>
              </a:buClr>
              <a:buSzPct val="80000"/>
              <a:buFont typeface="Wingdings" pitchFamily="2" charset="2"/>
              <a:buChar char="u"/>
            </a:pPr>
            <a:r>
              <a:rPr lang="en-US" sz="1200" b="1" dirty="0">
                <a:solidFill>
                  <a:schemeClr val="tx1"/>
                </a:solidFill>
              </a:rPr>
              <a:t>Basic Cache Optimization (31:08/43:50)</a:t>
            </a:r>
            <a:endParaRPr lang="en-US" sz="1200" dirty="0">
              <a:solidFill>
                <a:srgbClr val="000000"/>
              </a:solidFill>
            </a:endParaRPr>
          </a:p>
          <a:p>
            <a:pPr marL="342900" indent="-342900" algn="l">
              <a:buClr>
                <a:srgbClr val="0070C0"/>
              </a:buClr>
              <a:buSzPct val="80000"/>
              <a:buFont typeface="Wingdings" pitchFamily="2" charset="2"/>
              <a:buChar char="u"/>
            </a:pPr>
            <a:r>
              <a:rPr lang="en-US" sz="1200" b="0" i="0" dirty="0">
                <a:solidFill>
                  <a:srgbClr val="000000"/>
                </a:solidFill>
                <a:effectLst/>
              </a:rPr>
              <a:t>the size of L1 plus size of L2 is effective cache size whereas, in this case of an inclusive cache the effective cache size is equal to the size of L2 because, L1 size is actually taken away from L2.</a:t>
            </a:r>
          </a:p>
          <a:p>
            <a:pPr marL="342900" indent="-342900" algn="l">
              <a:buClr>
                <a:srgbClr val="0070C0"/>
              </a:buClr>
              <a:buSzPct val="80000"/>
              <a:buFont typeface="Wingdings" pitchFamily="2" charset="2"/>
              <a:buChar char="u"/>
            </a:pPr>
            <a:r>
              <a:rPr lang="en-US" sz="1200" b="0" i="0" dirty="0">
                <a:solidFill>
                  <a:srgbClr val="000000"/>
                </a:solidFill>
                <a:effectLst/>
              </a:rPr>
              <a:t>31:22 This is yet another way of looking at an inclusive cache size hierarchy, whenever we get a core request the request is going into L1, and then whenever it is missed you can go into the L2 that is called the last level cache.</a:t>
            </a:r>
          </a:p>
          <a:p>
            <a:pPr marL="342900" indent="-342900" algn="l">
              <a:buClr>
                <a:srgbClr val="0070C0"/>
              </a:buClr>
              <a:buSzPct val="80000"/>
              <a:buFont typeface="Wingdings" pitchFamily="2" charset="2"/>
              <a:buChar char="u"/>
            </a:pPr>
            <a:r>
              <a:rPr lang="en-US" sz="1200" b="0" i="0" dirty="0">
                <a:solidFill>
                  <a:srgbClr val="000000"/>
                </a:solidFill>
                <a:effectLst/>
              </a:rPr>
              <a:t>And whenever a block is to be evicted then you are evicting from L1 into L2. </a:t>
            </a:r>
          </a:p>
          <a:p>
            <a:pPr marL="342900" indent="-342900" algn="l">
              <a:buClr>
                <a:srgbClr val="0070C0"/>
              </a:buClr>
              <a:buSzPct val="80000"/>
              <a:buFont typeface="Wingdings" pitchFamily="2" charset="2"/>
              <a:buChar char="u"/>
            </a:pPr>
            <a:r>
              <a:rPr lang="en-US" sz="1200" b="0" i="0" dirty="0">
                <a:solidFill>
                  <a:srgbClr val="000000"/>
                </a:solidFill>
                <a:effectLst/>
              </a:rPr>
              <a:t>31:48 L1 is actually a subset of last level cache, but when in this case whenever there is a request.</a:t>
            </a:r>
          </a:p>
          <a:p>
            <a:pPr marL="342900" indent="-342900" algn="l">
              <a:buClr>
                <a:srgbClr val="0070C0"/>
              </a:buClr>
              <a:buSzPct val="80000"/>
              <a:buFont typeface="Wingdings" pitchFamily="2" charset="2"/>
              <a:buChar char="u"/>
            </a:pPr>
            <a:r>
              <a:rPr lang="en-US" sz="1200" b="0" i="0" dirty="0">
                <a:solidFill>
                  <a:srgbClr val="000000"/>
                </a:solidFill>
                <a:effectLst/>
              </a:rPr>
              <a:t>The request is directly going to come from memory, rather than filling up in last level cache is directly going in filling in first level cache, eviction happened from there into that.</a:t>
            </a:r>
          </a:p>
        </p:txBody>
      </p:sp>
      <p:sp>
        <p:nvSpPr>
          <p:cNvPr id="4" name="標題 1"/>
          <p:cNvSpPr txBox="1">
            <a:spLocks/>
          </p:cNvSpPr>
          <p:nvPr/>
        </p:nvSpPr>
        <p:spPr>
          <a:xfrm>
            <a:off x="0" y="764704"/>
            <a:ext cx="9144000" cy="36004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path path="circle">
              <a:fillToRect t="100000" r="100000"/>
            </a:path>
            <a:tileRect l="-100000" b="-100000"/>
          </a:gradFill>
        </p:spPr>
        <p:txBody>
          <a:bodyPr vert="horz" lIns="91440" tIns="45720" rIns="91440" bIns="45720" rtlCol="0" anchor="ctr">
            <a:normAutofit/>
          </a:bodyPr>
          <a:lstStyle/>
          <a:p>
            <a:pPr lvl="0">
              <a:spcBef>
                <a:spcPct val="0"/>
              </a:spcBef>
            </a:pPr>
            <a:r>
              <a:rPr lang="en-US" sz="1600" dirty="0"/>
              <a:t>https://nptel.ac.in/courses/106103183</a:t>
            </a:r>
            <a:endParaRPr kumimoji="0" lang="zh-TW" altLang="en-US" sz="1600" b="0" i="0" u="none" strike="noStrike" kern="1200" cap="none" spc="0" normalizeH="0" baseline="0" noProof="0" dirty="0">
              <a:ln>
                <a:noFill/>
              </a:ln>
              <a:solidFill>
                <a:schemeClr val="tx1"/>
              </a:solidFill>
              <a:effectLst/>
              <a:uLnTx/>
              <a:uFillTx/>
              <a:latin typeface="+mj-lt"/>
              <a:ea typeface="+mj-ea"/>
              <a:cs typeface="+mj-cs"/>
            </a:endParaRPr>
          </a:p>
        </p:txBody>
      </p:sp>
      <p:sp>
        <p:nvSpPr>
          <p:cNvPr id="5" name="日期版面配置區 4"/>
          <p:cNvSpPr>
            <a:spLocks noGrp="1"/>
          </p:cNvSpPr>
          <p:nvPr>
            <p:ph type="dt" sz="half" idx="10"/>
          </p:nvPr>
        </p:nvSpPr>
        <p:spPr/>
        <p:txBody>
          <a:bodyPr/>
          <a:lstStyle/>
          <a:p>
            <a:fld id="{A4F910E6-8D00-4BAF-8C48-9688E0B449D3}" type="datetime1">
              <a:rPr lang="zh-TW" altLang="en-US" smtClean="0"/>
              <a:pPr/>
              <a:t>2022/9/8</a:t>
            </a:fld>
            <a:endParaRPr lang="zh-TW" altLang="en-US" dirty="0"/>
          </a:p>
        </p:txBody>
      </p:sp>
      <p:sp>
        <p:nvSpPr>
          <p:cNvPr id="6" name="投影片編號版面配置區 5"/>
          <p:cNvSpPr>
            <a:spLocks noGrp="1"/>
          </p:cNvSpPr>
          <p:nvPr>
            <p:ph type="sldNum" sz="quarter" idx="12"/>
          </p:nvPr>
        </p:nvSpPr>
        <p:spPr/>
        <p:txBody>
          <a:bodyPr/>
          <a:lstStyle/>
          <a:p>
            <a:fld id="{E4D7E63D-91F2-4366-A2C4-1B00C9E2590E}" type="slidenum">
              <a:rPr lang="zh-TW" altLang="en-US" smtClean="0"/>
              <a:pPr/>
              <a:t>3</a:t>
            </a:fld>
            <a:endParaRPr lang="zh-TW" altLang="en-US"/>
          </a:p>
        </p:txBody>
      </p:sp>
      <p:graphicFrame>
        <p:nvGraphicFramePr>
          <p:cNvPr id="9" name="Object 8">
            <a:extLst>
              <a:ext uri="{FF2B5EF4-FFF2-40B4-BE49-F238E27FC236}">
                <a16:creationId xmlns:a16="http://schemas.microsoft.com/office/drawing/2014/main" id="{A85BDE04-2B82-3238-9336-1DA7B42C41A0}"/>
              </a:ext>
            </a:extLst>
          </p:cNvPr>
          <p:cNvGraphicFramePr>
            <a:graphicFrameLocks noChangeAspect="1"/>
          </p:cNvGraphicFramePr>
          <p:nvPr>
            <p:extLst>
              <p:ext uri="{D42A27DB-BD31-4B8C-83A1-F6EECF244321}">
                <p14:modId xmlns:p14="http://schemas.microsoft.com/office/powerpoint/2010/main" val="4030100664"/>
              </p:ext>
            </p:extLst>
          </p:nvPr>
        </p:nvGraphicFramePr>
        <p:xfrm>
          <a:off x="1691680" y="3356992"/>
          <a:ext cx="5340077" cy="2983784"/>
        </p:xfrm>
        <a:graphic>
          <a:graphicData uri="http://schemas.openxmlformats.org/presentationml/2006/ole">
            <mc:AlternateContent xmlns:mc="http://schemas.openxmlformats.org/markup-compatibility/2006">
              <mc:Choice xmlns:v="urn:schemas-microsoft-com:vml" Requires="v">
                <p:oleObj name="Bitmap Image" r:id="rId2" imgW="7943760" imgH="4438800" progId="PBrush">
                  <p:embed/>
                </p:oleObj>
              </mc:Choice>
              <mc:Fallback>
                <p:oleObj name="Bitmap Image" r:id="rId2" imgW="7943760" imgH="4438800" progId="PBrush">
                  <p:embed/>
                  <p:pic>
                    <p:nvPicPr>
                      <p:cNvPr id="7" name="Object 6">
                        <a:extLst>
                          <a:ext uri="{FF2B5EF4-FFF2-40B4-BE49-F238E27FC236}">
                            <a16:creationId xmlns:a16="http://schemas.microsoft.com/office/drawing/2014/main" id="{4D894674-DDA4-1891-67AC-5FC8A5F2DB06}"/>
                          </a:ext>
                        </a:extLst>
                      </p:cNvPr>
                      <p:cNvPicPr/>
                      <p:nvPr/>
                    </p:nvPicPr>
                    <p:blipFill>
                      <a:blip r:embed="rId3"/>
                      <a:stretch>
                        <a:fillRect/>
                      </a:stretch>
                    </p:blipFill>
                    <p:spPr>
                      <a:xfrm>
                        <a:off x="1691680" y="3356992"/>
                        <a:ext cx="5340077" cy="2983784"/>
                      </a:xfrm>
                      <a:prstGeom prst="rect">
                        <a:avLst/>
                      </a:prstGeom>
                      <a:ln>
                        <a:solidFill>
                          <a:srgbClr val="C00000"/>
                        </a:solidFill>
                      </a:ln>
                    </p:spPr>
                  </p:pic>
                </p:oleObj>
              </mc:Fallback>
            </mc:AlternateContent>
          </a:graphicData>
        </a:graphic>
      </p:graphicFrame>
    </p:spTree>
    <p:extLst>
      <p:ext uri="{BB962C8B-B14F-4D97-AF65-F5344CB8AC3E}">
        <p14:creationId xmlns:p14="http://schemas.microsoft.com/office/powerpoint/2010/main" val="15795143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ctrTitle"/>
          </p:nvPr>
        </p:nvSpPr>
        <p:spPr>
          <a:xfrm>
            <a:off x="0" y="1"/>
            <a:ext cx="9144000" cy="764704"/>
          </a:xfr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path path="circle">
              <a:fillToRect t="100000" r="100000"/>
            </a:path>
            <a:tileRect l="-100000" b="-100000"/>
          </a:gradFill>
        </p:spPr>
        <p:txBody>
          <a:bodyPr>
            <a:normAutofit/>
          </a:bodyPr>
          <a:lstStyle/>
          <a:p>
            <a:pPr algn="l"/>
            <a:r>
              <a:rPr lang="en-US" altLang="zh-TW" sz="4000" b="1" dirty="0">
                <a:solidFill>
                  <a:srgbClr val="FFFF00"/>
                </a:solidFill>
              </a:rPr>
              <a:t>3 Basic Cache Optimization</a:t>
            </a:r>
            <a:endParaRPr lang="zh-TW" altLang="en-US" sz="4000" b="1" dirty="0">
              <a:solidFill>
                <a:srgbClr val="FFFF00"/>
              </a:solidFill>
            </a:endParaRPr>
          </a:p>
        </p:txBody>
      </p:sp>
      <p:sp>
        <p:nvSpPr>
          <p:cNvPr id="3" name="副標題 2"/>
          <p:cNvSpPr>
            <a:spLocks noGrp="1"/>
          </p:cNvSpPr>
          <p:nvPr>
            <p:ph type="subTitle" idx="1"/>
          </p:nvPr>
        </p:nvSpPr>
        <p:spPr>
          <a:xfrm>
            <a:off x="467543" y="1268758"/>
            <a:ext cx="8241831" cy="2304258"/>
          </a:xfrm>
          <a:ln>
            <a:solidFill>
              <a:srgbClr val="C00000"/>
            </a:solidFill>
          </a:ln>
        </p:spPr>
        <p:txBody>
          <a:bodyPr>
            <a:noAutofit/>
          </a:bodyPr>
          <a:lstStyle/>
          <a:p>
            <a:pPr marL="342900" indent="-342900" algn="l">
              <a:buClr>
                <a:srgbClr val="0070C0"/>
              </a:buClr>
              <a:buSzPct val="80000"/>
              <a:buFont typeface="Wingdings" pitchFamily="2" charset="2"/>
              <a:buChar char="u"/>
            </a:pPr>
            <a:r>
              <a:rPr lang="en-US" sz="1200" b="1" dirty="0">
                <a:solidFill>
                  <a:schemeClr val="tx1"/>
                </a:solidFill>
              </a:rPr>
              <a:t>Basic Cache Optimization (32:06/43:50)</a:t>
            </a:r>
            <a:endParaRPr lang="en-US" sz="1200" dirty="0">
              <a:solidFill>
                <a:srgbClr val="000000"/>
              </a:solidFill>
            </a:endParaRPr>
          </a:p>
          <a:p>
            <a:pPr marL="342900" indent="-342900" algn="l">
              <a:buClr>
                <a:srgbClr val="0070C0"/>
              </a:buClr>
              <a:buSzPct val="80000"/>
              <a:buFont typeface="Wingdings" pitchFamily="2" charset="2"/>
              <a:buChar char="u"/>
            </a:pPr>
            <a:r>
              <a:rPr lang="en-US" sz="1200" b="0" i="0" dirty="0">
                <a:solidFill>
                  <a:srgbClr val="000000"/>
                </a:solidFill>
                <a:effectLst/>
              </a:rPr>
              <a:t>So, L1 is not in last level cache that is called an exclusive cache size hierarchy.</a:t>
            </a:r>
          </a:p>
          <a:p>
            <a:pPr marL="342900" indent="-342900" algn="l">
              <a:buClr>
                <a:srgbClr val="0070C0"/>
              </a:buClr>
              <a:buSzPct val="80000"/>
              <a:buFont typeface="Wingdings" pitchFamily="2" charset="2"/>
              <a:buChar char="u"/>
            </a:pPr>
            <a:r>
              <a:rPr lang="en-US" sz="1200" b="0" i="0" dirty="0">
                <a:solidFill>
                  <a:srgbClr val="000000"/>
                </a:solidFill>
                <a:effectLst/>
              </a:rPr>
              <a:t>Next optimization is yet another way to reduce miss penalty is to give priority to read misses over writes.</a:t>
            </a:r>
          </a:p>
          <a:p>
            <a:pPr marL="342900" indent="-342900" algn="l">
              <a:buClr>
                <a:srgbClr val="0070C0"/>
              </a:buClr>
              <a:buSzPct val="80000"/>
              <a:buFont typeface="Wingdings" pitchFamily="2" charset="2"/>
              <a:buChar char="u"/>
            </a:pPr>
            <a:r>
              <a:rPr lang="en-US" sz="1200" b="0" i="0" dirty="0">
                <a:solidFill>
                  <a:srgbClr val="000000"/>
                </a:solidFill>
                <a:effectLst/>
              </a:rPr>
              <a:t>32:20 Consider the scenario if a read miss has to evict a dirty memory block, the normal sequence is write the dirty block to memory and then read the miss block.</a:t>
            </a:r>
          </a:p>
          <a:p>
            <a:pPr marL="342900" indent="-342900" algn="l">
              <a:buClr>
                <a:srgbClr val="0070C0"/>
              </a:buClr>
              <a:buSzPct val="80000"/>
              <a:buFont typeface="Wingdings" pitchFamily="2" charset="2"/>
              <a:buChar char="u"/>
            </a:pPr>
            <a:r>
              <a:rPr lang="en-US" sz="1200" b="0" i="0" dirty="0">
                <a:solidFill>
                  <a:srgbClr val="000000"/>
                </a:solidFill>
                <a:effectLst/>
              </a:rPr>
              <a:t>32:56 Consider the case these are all RISC instruction, store word R3 512 of R0 that means content of register R3 is going to be stored into memory say location 512.</a:t>
            </a:r>
          </a:p>
          <a:p>
            <a:pPr marL="342900" indent="-342900" algn="l">
              <a:buClr>
                <a:srgbClr val="0070C0"/>
              </a:buClr>
              <a:buSzPct val="80000"/>
              <a:buFont typeface="Wingdings" pitchFamily="2" charset="2"/>
              <a:buChar char="u"/>
            </a:pPr>
            <a:r>
              <a:rPr lang="en-US" sz="1200" b="0" i="0" dirty="0">
                <a:solidFill>
                  <a:srgbClr val="000000"/>
                </a:solidFill>
                <a:effectLst/>
              </a:rPr>
              <a:t>Then I have to load a value from memory location 1024 into R1 and then yet another is and loading 6one more value from again this memory location.</a:t>
            </a:r>
          </a:p>
          <a:p>
            <a:pPr marL="342900" indent="-342900" algn="l">
              <a:buClr>
                <a:srgbClr val="0070C0"/>
              </a:buClr>
              <a:buSzPct val="80000"/>
              <a:buFont typeface="Wingdings" pitchFamily="2" charset="2"/>
              <a:buChar char="u"/>
            </a:pPr>
            <a:r>
              <a:rPr lang="en-US" sz="1200" b="0" i="0" dirty="0">
                <a:solidFill>
                  <a:srgbClr val="000000"/>
                </a:solidFill>
                <a:effectLst/>
              </a:rPr>
              <a:t>32:59 So, now the peculiarity is when you perform the split up of the blocks; the first one has to perform a write on location 512 or essentially it is a block 512.</a:t>
            </a:r>
          </a:p>
        </p:txBody>
      </p:sp>
      <p:sp>
        <p:nvSpPr>
          <p:cNvPr id="4" name="標題 1"/>
          <p:cNvSpPr txBox="1">
            <a:spLocks/>
          </p:cNvSpPr>
          <p:nvPr/>
        </p:nvSpPr>
        <p:spPr>
          <a:xfrm>
            <a:off x="0" y="764704"/>
            <a:ext cx="9144000" cy="36004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path path="circle">
              <a:fillToRect t="100000" r="100000"/>
            </a:path>
            <a:tileRect l="-100000" b="-100000"/>
          </a:gradFill>
        </p:spPr>
        <p:txBody>
          <a:bodyPr vert="horz" lIns="91440" tIns="45720" rIns="91440" bIns="45720" rtlCol="0" anchor="ctr">
            <a:normAutofit/>
          </a:bodyPr>
          <a:lstStyle/>
          <a:p>
            <a:pPr lvl="0">
              <a:spcBef>
                <a:spcPct val="0"/>
              </a:spcBef>
            </a:pPr>
            <a:r>
              <a:rPr lang="en-US" sz="1600" dirty="0"/>
              <a:t>https://nptel.ac.in/courses/106103183</a:t>
            </a:r>
            <a:endParaRPr kumimoji="0" lang="zh-TW" altLang="en-US" sz="1600" b="0" i="0" u="none" strike="noStrike" kern="1200" cap="none" spc="0" normalizeH="0" baseline="0" noProof="0" dirty="0">
              <a:ln>
                <a:noFill/>
              </a:ln>
              <a:solidFill>
                <a:schemeClr val="tx1"/>
              </a:solidFill>
              <a:effectLst/>
              <a:uLnTx/>
              <a:uFillTx/>
              <a:latin typeface="+mj-lt"/>
              <a:ea typeface="+mj-ea"/>
              <a:cs typeface="+mj-cs"/>
            </a:endParaRPr>
          </a:p>
        </p:txBody>
      </p:sp>
      <p:sp>
        <p:nvSpPr>
          <p:cNvPr id="5" name="日期版面配置區 4"/>
          <p:cNvSpPr>
            <a:spLocks noGrp="1"/>
          </p:cNvSpPr>
          <p:nvPr>
            <p:ph type="dt" sz="half" idx="10"/>
          </p:nvPr>
        </p:nvSpPr>
        <p:spPr/>
        <p:txBody>
          <a:bodyPr/>
          <a:lstStyle/>
          <a:p>
            <a:fld id="{A4F910E6-8D00-4BAF-8C48-9688E0B449D3}" type="datetime1">
              <a:rPr lang="zh-TW" altLang="en-US" smtClean="0"/>
              <a:pPr/>
              <a:t>2022/9/8</a:t>
            </a:fld>
            <a:endParaRPr lang="zh-TW" altLang="en-US" dirty="0"/>
          </a:p>
        </p:txBody>
      </p:sp>
      <p:sp>
        <p:nvSpPr>
          <p:cNvPr id="6" name="投影片編號版面配置區 5"/>
          <p:cNvSpPr>
            <a:spLocks noGrp="1"/>
          </p:cNvSpPr>
          <p:nvPr>
            <p:ph type="sldNum" sz="quarter" idx="12"/>
          </p:nvPr>
        </p:nvSpPr>
        <p:spPr/>
        <p:txBody>
          <a:bodyPr/>
          <a:lstStyle/>
          <a:p>
            <a:fld id="{E4D7E63D-91F2-4366-A2C4-1B00C9E2590E}" type="slidenum">
              <a:rPr lang="zh-TW" altLang="en-US" smtClean="0"/>
              <a:pPr/>
              <a:t>4</a:t>
            </a:fld>
            <a:endParaRPr lang="zh-TW" altLang="en-US"/>
          </a:p>
        </p:txBody>
      </p:sp>
      <p:graphicFrame>
        <p:nvGraphicFramePr>
          <p:cNvPr id="7" name="Object 6">
            <a:extLst>
              <a:ext uri="{FF2B5EF4-FFF2-40B4-BE49-F238E27FC236}">
                <a16:creationId xmlns:a16="http://schemas.microsoft.com/office/drawing/2014/main" id="{A724EF62-BD12-7769-DD90-A5F4A488C41E}"/>
              </a:ext>
            </a:extLst>
          </p:cNvPr>
          <p:cNvGraphicFramePr>
            <a:graphicFrameLocks noChangeAspect="1"/>
          </p:cNvGraphicFramePr>
          <p:nvPr>
            <p:extLst>
              <p:ext uri="{D42A27DB-BD31-4B8C-83A1-F6EECF244321}">
                <p14:modId xmlns:p14="http://schemas.microsoft.com/office/powerpoint/2010/main" val="5777224"/>
              </p:ext>
            </p:extLst>
          </p:nvPr>
        </p:nvGraphicFramePr>
        <p:xfrm>
          <a:off x="755576" y="3861048"/>
          <a:ext cx="7581900" cy="2257425"/>
        </p:xfrm>
        <a:graphic>
          <a:graphicData uri="http://schemas.openxmlformats.org/presentationml/2006/ole">
            <mc:AlternateContent xmlns:mc="http://schemas.openxmlformats.org/markup-compatibility/2006">
              <mc:Choice xmlns:v="urn:schemas-microsoft-com:vml" Requires="v">
                <p:oleObj name="Bitmap Image" r:id="rId2" imgW="7581960" imgH="2257560" progId="PBrush">
                  <p:embed/>
                </p:oleObj>
              </mc:Choice>
              <mc:Fallback>
                <p:oleObj name="Bitmap Image" r:id="rId2" imgW="7581960" imgH="2257560" progId="PBrush">
                  <p:embed/>
                  <p:pic>
                    <p:nvPicPr>
                      <p:cNvPr id="0" name=""/>
                      <p:cNvPicPr/>
                      <p:nvPr/>
                    </p:nvPicPr>
                    <p:blipFill>
                      <a:blip r:embed="rId3"/>
                      <a:stretch>
                        <a:fillRect/>
                      </a:stretch>
                    </p:blipFill>
                    <p:spPr>
                      <a:xfrm>
                        <a:off x="755576" y="3861048"/>
                        <a:ext cx="7581900" cy="2257425"/>
                      </a:xfrm>
                      <a:prstGeom prst="rect">
                        <a:avLst/>
                      </a:prstGeom>
                      <a:ln>
                        <a:solidFill>
                          <a:srgbClr val="C00000"/>
                        </a:solidFill>
                      </a:ln>
                    </p:spPr>
                  </p:pic>
                </p:oleObj>
              </mc:Fallback>
            </mc:AlternateContent>
          </a:graphicData>
        </a:graphic>
      </p:graphicFrame>
      <p:sp>
        <p:nvSpPr>
          <p:cNvPr id="8" name="TextBox 7">
            <a:extLst>
              <a:ext uri="{FF2B5EF4-FFF2-40B4-BE49-F238E27FC236}">
                <a16:creationId xmlns:a16="http://schemas.microsoft.com/office/drawing/2014/main" id="{F9C55D8B-D136-6950-C7C6-4FD594DA3882}"/>
              </a:ext>
            </a:extLst>
          </p:cNvPr>
          <p:cNvSpPr txBox="1"/>
          <p:nvPr/>
        </p:nvSpPr>
        <p:spPr>
          <a:xfrm>
            <a:off x="323528" y="5445225"/>
            <a:ext cx="2376264" cy="246221"/>
          </a:xfrm>
          <a:prstGeom prst="rect">
            <a:avLst/>
          </a:prstGeom>
          <a:solidFill>
            <a:srgbClr val="FFFF00"/>
          </a:solidFill>
          <a:ln>
            <a:solidFill>
              <a:srgbClr val="C00000"/>
            </a:solidFill>
          </a:ln>
        </p:spPr>
        <p:txBody>
          <a:bodyPr wrap="square" rtlCol="0">
            <a:spAutoFit/>
          </a:bodyPr>
          <a:lstStyle/>
          <a:p>
            <a:r>
              <a:rPr lang="en-US" sz="1000" dirty="0"/>
              <a:t>Store a word from register3 memory</a:t>
            </a:r>
          </a:p>
        </p:txBody>
      </p:sp>
      <p:sp>
        <p:nvSpPr>
          <p:cNvPr id="10" name="TextBox 9">
            <a:extLst>
              <a:ext uri="{FF2B5EF4-FFF2-40B4-BE49-F238E27FC236}">
                <a16:creationId xmlns:a16="http://schemas.microsoft.com/office/drawing/2014/main" id="{151B223B-83BF-F28E-612C-7553E0FCF040}"/>
              </a:ext>
            </a:extLst>
          </p:cNvPr>
          <p:cNvSpPr txBox="1"/>
          <p:nvPr/>
        </p:nvSpPr>
        <p:spPr>
          <a:xfrm>
            <a:off x="323528" y="5733256"/>
            <a:ext cx="2376264" cy="246221"/>
          </a:xfrm>
          <a:prstGeom prst="rect">
            <a:avLst/>
          </a:prstGeom>
          <a:solidFill>
            <a:srgbClr val="FFFF00"/>
          </a:solidFill>
          <a:ln>
            <a:solidFill>
              <a:srgbClr val="C00000"/>
            </a:solidFill>
          </a:ln>
        </p:spPr>
        <p:txBody>
          <a:bodyPr wrap="square" rtlCol="0">
            <a:spAutoFit/>
          </a:bodyPr>
          <a:lstStyle/>
          <a:p>
            <a:r>
              <a:rPr lang="en-US" sz="1000" dirty="0"/>
              <a:t>Load a word from memory to register</a:t>
            </a:r>
          </a:p>
        </p:txBody>
      </p:sp>
    </p:spTree>
    <p:extLst>
      <p:ext uri="{BB962C8B-B14F-4D97-AF65-F5344CB8AC3E}">
        <p14:creationId xmlns:p14="http://schemas.microsoft.com/office/powerpoint/2010/main" val="24271416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ctrTitle"/>
          </p:nvPr>
        </p:nvSpPr>
        <p:spPr>
          <a:xfrm>
            <a:off x="0" y="1"/>
            <a:ext cx="9144000" cy="764704"/>
          </a:xfr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path path="circle">
              <a:fillToRect t="100000" r="100000"/>
            </a:path>
            <a:tileRect l="-100000" b="-100000"/>
          </a:gradFill>
        </p:spPr>
        <p:txBody>
          <a:bodyPr>
            <a:normAutofit/>
          </a:bodyPr>
          <a:lstStyle/>
          <a:p>
            <a:pPr algn="l"/>
            <a:r>
              <a:rPr lang="en-US" altLang="zh-TW" sz="4000" b="1" dirty="0">
                <a:solidFill>
                  <a:srgbClr val="FFFF00"/>
                </a:solidFill>
              </a:rPr>
              <a:t>3 Basic Cache Optimization</a:t>
            </a:r>
            <a:endParaRPr lang="zh-TW" altLang="en-US" sz="4000" b="1" dirty="0">
              <a:solidFill>
                <a:srgbClr val="FFFF00"/>
              </a:solidFill>
            </a:endParaRPr>
          </a:p>
        </p:txBody>
      </p:sp>
      <p:sp>
        <p:nvSpPr>
          <p:cNvPr id="3" name="副標題 2"/>
          <p:cNvSpPr>
            <a:spLocks noGrp="1"/>
          </p:cNvSpPr>
          <p:nvPr>
            <p:ph type="subTitle" idx="1"/>
          </p:nvPr>
        </p:nvSpPr>
        <p:spPr>
          <a:xfrm>
            <a:off x="467543" y="1268758"/>
            <a:ext cx="8241831" cy="4320482"/>
          </a:xfrm>
          <a:ln>
            <a:solidFill>
              <a:srgbClr val="C00000"/>
            </a:solidFill>
          </a:ln>
        </p:spPr>
        <p:txBody>
          <a:bodyPr>
            <a:noAutofit/>
          </a:bodyPr>
          <a:lstStyle/>
          <a:p>
            <a:pPr marL="342900" indent="-342900" algn="l">
              <a:buClr>
                <a:srgbClr val="0070C0"/>
              </a:buClr>
              <a:buSzPct val="80000"/>
              <a:buFont typeface="Wingdings" pitchFamily="2" charset="2"/>
              <a:buChar char="u"/>
            </a:pPr>
            <a:r>
              <a:rPr lang="en-US" sz="1800" b="1" dirty="0">
                <a:solidFill>
                  <a:schemeClr val="tx1"/>
                </a:solidFill>
              </a:rPr>
              <a:t>Basic Cache Optimization (33:11/43:50)</a:t>
            </a:r>
            <a:endParaRPr lang="en-US" sz="1800" dirty="0">
              <a:solidFill>
                <a:srgbClr val="000000"/>
              </a:solidFill>
            </a:endParaRPr>
          </a:p>
          <a:p>
            <a:pPr marL="342900" indent="-342900" algn="l">
              <a:buClr>
                <a:srgbClr val="0070C0"/>
              </a:buClr>
              <a:buSzPct val="80000"/>
              <a:buFont typeface="Wingdings" pitchFamily="2" charset="2"/>
              <a:buChar char="u"/>
            </a:pPr>
            <a:r>
              <a:rPr lang="en-US" sz="1800" b="0" i="0" dirty="0">
                <a:solidFill>
                  <a:srgbClr val="000000"/>
                </a:solidFill>
                <a:effectLst/>
              </a:rPr>
              <a:t>33:11 The second instruction will perform a read on location 1024 and the third one is again read on location 512.</a:t>
            </a:r>
          </a:p>
          <a:p>
            <a:pPr marL="342900" indent="-342900" algn="l">
              <a:buClr>
                <a:srgbClr val="0070C0"/>
              </a:buClr>
              <a:buSzPct val="80000"/>
              <a:buFont typeface="Wingdings" pitchFamily="2" charset="2"/>
              <a:buChar char="u"/>
            </a:pPr>
            <a:r>
              <a:rPr lang="en-US" sz="1800" b="0" i="0" dirty="0">
                <a:solidFill>
                  <a:srgbClr val="000000"/>
                </a:solidFill>
                <a:effectLst/>
              </a:rPr>
              <a:t>33:22 In this case, it is basically a conflict that is going to work here.</a:t>
            </a:r>
          </a:p>
          <a:p>
            <a:pPr marL="342900" indent="-342900" algn="l">
              <a:buClr>
                <a:srgbClr val="0070C0"/>
              </a:buClr>
              <a:buSzPct val="80000"/>
              <a:buFont typeface="Wingdings" pitchFamily="2" charset="2"/>
              <a:buChar char="u"/>
            </a:pPr>
            <a:r>
              <a:rPr lang="en-US" sz="1800" b="0" i="0" dirty="0">
                <a:solidFill>
                  <a:srgbClr val="000000"/>
                </a:solidFill>
                <a:effectLst/>
              </a:rPr>
              <a:t>So, you are going to have a write operation, we have going to write something into block 512 after that we are going to read a location.</a:t>
            </a:r>
          </a:p>
          <a:p>
            <a:pPr marL="342900" indent="-342900" algn="l">
              <a:buClr>
                <a:srgbClr val="0070C0"/>
              </a:buClr>
              <a:buSzPct val="80000"/>
              <a:buFont typeface="Wingdings" pitchFamily="2" charset="2"/>
              <a:buChar char="u"/>
            </a:pPr>
            <a:r>
              <a:rPr lang="en-US" sz="1800" b="0" i="0" dirty="0">
                <a:solidFill>
                  <a:srgbClr val="000000"/>
                </a:solidFill>
                <a:effectLst/>
              </a:rPr>
              <a:t>Now, once this write going to happen in memory, in the meantime I wanted to have a read assume that these read is a miss.</a:t>
            </a:r>
          </a:p>
          <a:p>
            <a:pPr marL="342900" indent="-342900" algn="l">
              <a:buClr>
                <a:srgbClr val="0070C0"/>
              </a:buClr>
              <a:buSzPct val="80000"/>
              <a:buFont typeface="Wingdings" pitchFamily="2" charset="2"/>
              <a:buChar char="u"/>
            </a:pPr>
            <a:r>
              <a:rPr lang="en-US" sz="1800" b="0" i="0" dirty="0">
                <a:solidFill>
                  <a:srgbClr val="000000"/>
                </a:solidFill>
                <a:effectLst/>
              </a:rPr>
              <a:t>Once the read is a miss you are supposed to bring the block, but when the write is happening into the same block in which the read is going to be performed, then it is always better to prioritize this read over write.</a:t>
            </a:r>
          </a:p>
          <a:p>
            <a:pPr marL="342900" indent="-342900" algn="l">
              <a:buClr>
                <a:srgbClr val="0070C0"/>
              </a:buClr>
              <a:buSzPct val="80000"/>
              <a:buFont typeface="Wingdings" pitchFamily="2" charset="2"/>
              <a:buChar char="u"/>
            </a:pPr>
            <a:r>
              <a:rPr lang="en-US" sz="1800" b="0" i="0" dirty="0">
                <a:solidFill>
                  <a:srgbClr val="000000"/>
                </a:solidFill>
                <a:effectLst/>
              </a:rPr>
              <a:t>34:09 If a read a miss has to evict a dirty memory block, the normal sequence is write the dirty block first, we are going to complete the write and then we are going to read.</a:t>
            </a:r>
          </a:p>
        </p:txBody>
      </p:sp>
      <p:sp>
        <p:nvSpPr>
          <p:cNvPr id="4" name="標題 1"/>
          <p:cNvSpPr txBox="1">
            <a:spLocks/>
          </p:cNvSpPr>
          <p:nvPr/>
        </p:nvSpPr>
        <p:spPr>
          <a:xfrm>
            <a:off x="0" y="764704"/>
            <a:ext cx="9144000" cy="36004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path path="circle">
              <a:fillToRect t="100000" r="100000"/>
            </a:path>
            <a:tileRect l="-100000" b="-100000"/>
          </a:gradFill>
        </p:spPr>
        <p:txBody>
          <a:bodyPr vert="horz" lIns="91440" tIns="45720" rIns="91440" bIns="45720" rtlCol="0" anchor="ctr">
            <a:normAutofit/>
          </a:bodyPr>
          <a:lstStyle/>
          <a:p>
            <a:pPr lvl="0">
              <a:spcBef>
                <a:spcPct val="0"/>
              </a:spcBef>
            </a:pPr>
            <a:r>
              <a:rPr lang="en-US" sz="1600" dirty="0"/>
              <a:t>https://nptel.ac.in/courses/106103183</a:t>
            </a:r>
            <a:endParaRPr kumimoji="0" lang="zh-TW" altLang="en-US" sz="1600" b="0" i="0" u="none" strike="noStrike" kern="1200" cap="none" spc="0" normalizeH="0" baseline="0" noProof="0" dirty="0">
              <a:ln>
                <a:noFill/>
              </a:ln>
              <a:solidFill>
                <a:schemeClr val="tx1"/>
              </a:solidFill>
              <a:effectLst/>
              <a:uLnTx/>
              <a:uFillTx/>
              <a:latin typeface="+mj-lt"/>
              <a:ea typeface="+mj-ea"/>
              <a:cs typeface="+mj-cs"/>
            </a:endParaRPr>
          </a:p>
        </p:txBody>
      </p:sp>
      <p:sp>
        <p:nvSpPr>
          <p:cNvPr id="5" name="日期版面配置區 4"/>
          <p:cNvSpPr>
            <a:spLocks noGrp="1"/>
          </p:cNvSpPr>
          <p:nvPr>
            <p:ph type="dt" sz="half" idx="10"/>
          </p:nvPr>
        </p:nvSpPr>
        <p:spPr/>
        <p:txBody>
          <a:bodyPr/>
          <a:lstStyle/>
          <a:p>
            <a:fld id="{A4F910E6-8D00-4BAF-8C48-9688E0B449D3}" type="datetime1">
              <a:rPr lang="zh-TW" altLang="en-US" smtClean="0"/>
              <a:pPr/>
              <a:t>2022/9/8</a:t>
            </a:fld>
            <a:endParaRPr lang="zh-TW" altLang="en-US" dirty="0"/>
          </a:p>
        </p:txBody>
      </p:sp>
      <p:sp>
        <p:nvSpPr>
          <p:cNvPr id="6" name="投影片編號版面配置區 5"/>
          <p:cNvSpPr>
            <a:spLocks noGrp="1"/>
          </p:cNvSpPr>
          <p:nvPr>
            <p:ph type="sldNum" sz="quarter" idx="12"/>
          </p:nvPr>
        </p:nvSpPr>
        <p:spPr/>
        <p:txBody>
          <a:bodyPr/>
          <a:lstStyle/>
          <a:p>
            <a:fld id="{E4D7E63D-91F2-4366-A2C4-1B00C9E2590E}" type="slidenum">
              <a:rPr lang="zh-TW" altLang="en-US" smtClean="0"/>
              <a:pPr/>
              <a:t>5</a:t>
            </a:fld>
            <a:endParaRPr lang="zh-TW" altLang="en-US"/>
          </a:p>
        </p:txBody>
      </p:sp>
    </p:spTree>
    <p:extLst>
      <p:ext uri="{BB962C8B-B14F-4D97-AF65-F5344CB8AC3E}">
        <p14:creationId xmlns:p14="http://schemas.microsoft.com/office/powerpoint/2010/main" val="14749538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ctrTitle"/>
          </p:nvPr>
        </p:nvSpPr>
        <p:spPr>
          <a:xfrm>
            <a:off x="0" y="1"/>
            <a:ext cx="9144000" cy="764704"/>
          </a:xfr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path path="circle">
              <a:fillToRect t="100000" r="100000"/>
            </a:path>
            <a:tileRect l="-100000" b="-100000"/>
          </a:gradFill>
        </p:spPr>
        <p:txBody>
          <a:bodyPr>
            <a:normAutofit/>
          </a:bodyPr>
          <a:lstStyle/>
          <a:p>
            <a:pPr algn="l"/>
            <a:r>
              <a:rPr lang="en-US" altLang="zh-TW" sz="4000" b="1" dirty="0">
                <a:solidFill>
                  <a:srgbClr val="FFFF00"/>
                </a:solidFill>
              </a:rPr>
              <a:t>3 Basic Cache Optimization</a:t>
            </a:r>
            <a:endParaRPr lang="zh-TW" altLang="en-US" sz="4000" b="1" dirty="0">
              <a:solidFill>
                <a:srgbClr val="FFFF00"/>
              </a:solidFill>
            </a:endParaRPr>
          </a:p>
        </p:txBody>
      </p:sp>
      <p:sp>
        <p:nvSpPr>
          <p:cNvPr id="3" name="副標題 2"/>
          <p:cNvSpPr>
            <a:spLocks noGrp="1"/>
          </p:cNvSpPr>
          <p:nvPr>
            <p:ph type="subTitle" idx="1"/>
          </p:nvPr>
        </p:nvSpPr>
        <p:spPr>
          <a:xfrm>
            <a:off x="467543" y="1268758"/>
            <a:ext cx="8241831" cy="1872210"/>
          </a:xfrm>
          <a:ln>
            <a:solidFill>
              <a:srgbClr val="C00000"/>
            </a:solidFill>
          </a:ln>
        </p:spPr>
        <p:txBody>
          <a:bodyPr>
            <a:noAutofit/>
          </a:bodyPr>
          <a:lstStyle/>
          <a:p>
            <a:pPr marL="342900" indent="-342900" algn="l">
              <a:buClr>
                <a:srgbClr val="0070C0"/>
              </a:buClr>
              <a:buSzPct val="80000"/>
              <a:buFont typeface="Wingdings" pitchFamily="2" charset="2"/>
              <a:buChar char="u"/>
            </a:pPr>
            <a:r>
              <a:rPr lang="en-US" sz="1100" b="1" dirty="0">
                <a:solidFill>
                  <a:schemeClr val="tx1"/>
                </a:solidFill>
              </a:rPr>
              <a:t>Basic Cache Optimization (34:14/43:50)</a:t>
            </a:r>
            <a:endParaRPr lang="en-US" sz="1100" dirty="0">
              <a:solidFill>
                <a:srgbClr val="000000"/>
              </a:solidFill>
            </a:endParaRPr>
          </a:p>
          <a:p>
            <a:pPr marL="342900" indent="-342900" algn="l">
              <a:buClr>
                <a:srgbClr val="0070C0"/>
              </a:buClr>
              <a:buSzPct val="80000"/>
              <a:buFont typeface="Wingdings" pitchFamily="2" charset="2"/>
              <a:buChar char="u"/>
            </a:pPr>
            <a:r>
              <a:rPr lang="en-US" sz="1100" b="0" i="0" dirty="0">
                <a:solidFill>
                  <a:srgbClr val="000000"/>
                </a:solidFill>
                <a:effectLst/>
              </a:rPr>
              <a:t>34:18 The optimization can be first you copy the dirty block to a buffer, then do you read from the memory and then write the block thereby your write operation will be slightly delayed and your read operation is been prioritize over the writes such that you can improve the performance.</a:t>
            </a:r>
          </a:p>
          <a:p>
            <a:pPr marL="342900" indent="-342900" algn="l">
              <a:buClr>
                <a:srgbClr val="0070C0"/>
              </a:buClr>
              <a:buSzPct val="80000"/>
              <a:buFont typeface="Wingdings" pitchFamily="2" charset="2"/>
              <a:buChar char="u"/>
            </a:pPr>
            <a:r>
              <a:rPr lang="en-US" sz="1100" b="0" i="0" dirty="0">
                <a:solidFill>
                  <a:srgbClr val="000000"/>
                </a:solidFill>
                <a:effectLst/>
              </a:rPr>
              <a:t>34:35 In write through caches, write buffers hold the updated value of the block and the when you encounter with the read miss, you have to read from this write buffer as well.</a:t>
            </a:r>
          </a:p>
          <a:p>
            <a:pPr marL="342900" indent="-342900" algn="l">
              <a:buClr>
                <a:srgbClr val="0070C0"/>
              </a:buClr>
              <a:buSzPct val="80000"/>
              <a:buFont typeface="Wingdings" pitchFamily="2" charset="2"/>
              <a:buChar char="u"/>
            </a:pPr>
            <a:r>
              <a:rPr lang="en-US" sz="1100" b="0" i="0" dirty="0">
                <a:solidFill>
                  <a:srgbClr val="000000"/>
                </a:solidFill>
                <a:effectLst/>
              </a:rPr>
              <a:t>34:49 What do you mean by write through cache, we have seen in our last lecture; caches are divided into two based upon where write’s updates are happening.</a:t>
            </a:r>
          </a:p>
          <a:p>
            <a:pPr marL="342900" indent="-342900" algn="l">
              <a:buClr>
                <a:srgbClr val="0070C0"/>
              </a:buClr>
              <a:buSzPct val="80000"/>
              <a:buFont typeface="Wingdings" pitchFamily="2" charset="2"/>
              <a:buChar char="u"/>
            </a:pPr>
            <a:r>
              <a:rPr lang="en-US" sz="1100" b="0" i="0" dirty="0">
                <a:solidFill>
                  <a:srgbClr val="000000"/>
                </a:solidFill>
                <a:effectLst/>
              </a:rPr>
              <a:t>If it is a write through cache then any writing on cache memory it is reflected in main memory as well at the same time such that cache memory and main memory are coherent.</a:t>
            </a:r>
          </a:p>
        </p:txBody>
      </p:sp>
      <p:sp>
        <p:nvSpPr>
          <p:cNvPr id="4" name="標題 1"/>
          <p:cNvSpPr txBox="1">
            <a:spLocks/>
          </p:cNvSpPr>
          <p:nvPr/>
        </p:nvSpPr>
        <p:spPr>
          <a:xfrm>
            <a:off x="0" y="764704"/>
            <a:ext cx="9144000" cy="36004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path path="circle">
              <a:fillToRect t="100000" r="100000"/>
            </a:path>
            <a:tileRect l="-100000" b="-100000"/>
          </a:gradFill>
        </p:spPr>
        <p:txBody>
          <a:bodyPr vert="horz" lIns="91440" tIns="45720" rIns="91440" bIns="45720" rtlCol="0" anchor="ctr">
            <a:normAutofit/>
          </a:bodyPr>
          <a:lstStyle/>
          <a:p>
            <a:pPr lvl="0">
              <a:spcBef>
                <a:spcPct val="0"/>
              </a:spcBef>
            </a:pPr>
            <a:r>
              <a:rPr lang="en-US" sz="1600" dirty="0"/>
              <a:t>https://nptel.ac.in/courses/106103183</a:t>
            </a:r>
            <a:endParaRPr kumimoji="0" lang="zh-TW" altLang="en-US" sz="1600" b="0" i="0" u="none" strike="noStrike" kern="1200" cap="none" spc="0" normalizeH="0" baseline="0" noProof="0" dirty="0">
              <a:ln>
                <a:noFill/>
              </a:ln>
              <a:solidFill>
                <a:schemeClr val="tx1"/>
              </a:solidFill>
              <a:effectLst/>
              <a:uLnTx/>
              <a:uFillTx/>
              <a:latin typeface="+mj-lt"/>
              <a:ea typeface="+mj-ea"/>
              <a:cs typeface="+mj-cs"/>
            </a:endParaRPr>
          </a:p>
        </p:txBody>
      </p:sp>
      <p:sp>
        <p:nvSpPr>
          <p:cNvPr id="5" name="日期版面配置區 4"/>
          <p:cNvSpPr>
            <a:spLocks noGrp="1"/>
          </p:cNvSpPr>
          <p:nvPr>
            <p:ph type="dt" sz="half" idx="10"/>
          </p:nvPr>
        </p:nvSpPr>
        <p:spPr/>
        <p:txBody>
          <a:bodyPr/>
          <a:lstStyle/>
          <a:p>
            <a:fld id="{A4F910E6-8D00-4BAF-8C48-9688E0B449D3}" type="datetime1">
              <a:rPr lang="zh-TW" altLang="en-US" smtClean="0"/>
              <a:pPr/>
              <a:t>2022/9/8</a:t>
            </a:fld>
            <a:endParaRPr lang="zh-TW" altLang="en-US" dirty="0"/>
          </a:p>
        </p:txBody>
      </p:sp>
      <p:sp>
        <p:nvSpPr>
          <p:cNvPr id="6" name="投影片編號版面配置區 5"/>
          <p:cNvSpPr>
            <a:spLocks noGrp="1"/>
          </p:cNvSpPr>
          <p:nvPr>
            <p:ph type="sldNum" sz="quarter" idx="12"/>
          </p:nvPr>
        </p:nvSpPr>
        <p:spPr/>
        <p:txBody>
          <a:bodyPr/>
          <a:lstStyle/>
          <a:p>
            <a:fld id="{E4D7E63D-91F2-4366-A2C4-1B00C9E2590E}" type="slidenum">
              <a:rPr lang="zh-TW" altLang="en-US" smtClean="0"/>
              <a:pPr/>
              <a:t>6</a:t>
            </a:fld>
            <a:endParaRPr lang="zh-TW" altLang="en-US"/>
          </a:p>
        </p:txBody>
      </p:sp>
      <p:graphicFrame>
        <p:nvGraphicFramePr>
          <p:cNvPr id="8" name="Object 7">
            <a:extLst>
              <a:ext uri="{FF2B5EF4-FFF2-40B4-BE49-F238E27FC236}">
                <a16:creationId xmlns:a16="http://schemas.microsoft.com/office/drawing/2014/main" id="{3666ABF2-6767-F4F4-AE26-91BA6AFEFD2A}"/>
              </a:ext>
            </a:extLst>
          </p:cNvPr>
          <p:cNvGraphicFramePr>
            <a:graphicFrameLocks noChangeAspect="1"/>
          </p:cNvGraphicFramePr>
          <p:nvPr>
            <p:extLst>
              <p:ext uri="{D42A27DB-BD31-4B8C-83A1-F6EECF244321}">
                <p14:modId xmlns:p14="http://schemas.microsoft.com/office/powerpoint/2010/main" val="924343982"/>
              </p:ext>
            </p:extLst>
          </p:nvPr>
        </p:nvGraphicFramePr>
        <p:xfrm>
          <a:off x="1691680" y="3501008"/>
          <a:ext cx="6516638" cy="2961358"/>
        </p:xfrm>
        <a:graphic>
          <a:graphicData uri="http://schemas.openxmlformats.org/presentationml/2006/ole">
            <mc:AlternateContent xmlns:mc="http://schemas.openxmlformats.org/markup-compatibility/2006">
              <mc:Choice xmlns:v="urn:schemas-microsoft-com:vml" Requires="v">
                <p:oleObj name="Bitmap Image" r:id="rId2" imgW="7524720" imgH="3419640" progId="PBrush">
                  <p:embed/>
                </p:oleObj>
              </mc:Choice>
              <mc:Fallback>
                <p:oleObj name="Bitmap Image" r:id="rId2" imgW="7524720" imgH="3419640" progId="PBrush">
                  <p:embed/>
                  <p:pic>
                    <p:nvPicPr>
                      <p:cNvPr id="0" name=""/>
                      <p:cNvPicPr/>
                      <p:nvPr/>
                    </p:nvPicPr>
                    <p:blipFill>
                      <a:blip r:embed="rId3"/>
                      <a:stretch>
                        <a:fillRect/>
                      </a:stretch>
                    </p:blipFill>
                    <p:spPr>
                      <a:xfrm>
                        <a:off x="1691680" y="3501008"/>
                        <a:ext cx="6516638" cy="2961358"/>
                      </a:xfrm>
                      <a:prstGeom prst="rect">
                        <a:avLst/>
                      </a:prstGeom>
                      <a:ln>
                        <a:solidFill>
                          <a:srgbClr val="C00000"/>
                        </a:solidFill>
                      </a:ln>
                    </p:spPr>
                  </p:pic>
                </p:oleObj>
              </mc:Fallback>
            </mc:AlternateContent>
          </a:graphicData>
        </a:graphic>
      </p:graphicFrame>
    </p:spTree>
    <p:extLst>
      <p:ext uri="{BB962C8B-B14F-4D97-AF65-F5344CB8AC3E}">
        <p14:creationId xmlns:p14="http://schemas.microsoft.com/office/powerpoint/2010/main" val="35368106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ctrTitle"/>
          </p:nvPr>
        </p:nvSpPr>
        <p:spPr>
          <a:xfrm>
            <a:off x="0" y="1"/>
            <a:ext cx="9144000" cy="764704"/>
          </a:xfr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path path="circle">
              <a:fillToRect t="100000" r="100000"/>
            </a:path>
            <a:tileRect l="-100000" b="-100000"/>
          </a:gradFill>
        </p:spPr>
        <p:txBody>
          <a:bodyPr>
            <a:normAutofit/>
          </a:bodyPr>
          <a:lstStyle/>
          <a:p>
            <a:pPr algn="l"/>
            <a:r>
              <a:rPr lang="en-US" altLang="zh-TW" sz="4000" b="1" dirty="0">
                <a:solidFill>
                  <a:srgbClr val="FFFF00"/>
                </a:solidFill>
              </a:rPr>
              <a:t>3 Basic Cache Optimization</a:t>
            </a:r>
            <a:endParaRPr lang="zh-TW" altLang="en-US" sz="4000" b="1" dirty="0">
              <a:solidFill>
                <a:srgbClr val="FFFF00"/>
              </a:solidFill>
            </a:endParaRPr>
          </a:p>
        </p:txBody>
      </p:sp>
      <p:sp>
        <p:nvSpPr>
          <p:cNvPr id="3" name="副標題 2"/>
          <p:cNvSpPr>
            <a:spLocks noGrp="1"/>
          </p:cNvSpPr>
          <p:nvPr>
            <p:ph type="subTitle" idx="1"/>
          </p:nvPr>
        </p:nvSpPr>
        <p:spPr>
          <a:xfrm>
            <a:off x="467543" y="1268758"/>
            <a:ext cx="8241831" cy="1872210"/>
          </a:xfrm>
          <a:ln>
            <a:solidFill>
              <a:srgbClr val="C00000"/>
            </a:solidFill>
          </a:ln>
        </p:spPr>
        <p:txBody>
          <a:bodyPr>
            <a:noAutofit/>
          </a:bodyPr>
          <a:lstStyle/>
          <a:p>
            <a:pPr marL="342900" indent="-342900" algn="l">
              <a:buClr>
                <a:srgbClr val="0070C0"/>
              </a:buClr>
              <a:buSzPct val="80000"/>
              <a:buFont typeface="Wingdings" pitchFamily="2" charset="2"/>
              <a:buChar char="u"/>
            </a:pPr>
            <a:r>
              <a:rPr lang="en-US" sz="1200" b="1" dirty="0">
                <a:solidFill>
                  <a:schemeClr val="tx1"/>
                </a:solidFill>
              </a:rPr>
              <a:t>Basic Cache Optimization (35:00/43:50)</a:t>
            </a:r>
            <a:endParaRPr lang="en-US" sz="1200" dirty="0">
              <a:solidFill>
                <a:srgbClr val="000000"/>
              </a:solidFill>
            </a:endParaRPr>
          </a:p>
          <a:p>
            <a:pPr marL="342900" indent="-342900" algn="l">
              <a:buClr>
                <a:srgbClr val="0070C0"/>
              </a:buClr>
              <a:buSzPct val="80000"/>
              <a:buFont typeface="Wingdings" pitchFamily="2" charset="2"/>
              <a:buChar char="u"/>
            </a:pPr>
            <a:r>
              <a:rPr lang="en-US" sz="1200" b="0" i="0" dirty="0">
                <a:solidFill>
                  <a:srgbClr val="000000"/>
                </a:solidFill>
                <a:effectLst/>
              </a:rPr>
              <a:t>35:06 When you are using the write back cache, all the writes happen on the first level cache only, only when there is an eviction from the first level cache then only the updated writes goes to the next level of memory.</a:t>
            </a:r>
          </a:p>
          <a:p>
            <a:pPr marL="342900" indent="-342900" algn="l">
              <a:buClr>
                <a:srgbClr val="0070C0"/>
              </a:buClr>
              <a:buSzPct val="80000"/>
              <a:buFont typeface="Wingdings" pitchFamily="2" charset="2"/>
              <a:buChar char="u"/>
            </a:pPr>
            <a:r>
              <a:rPr lang="en-US" sz="1200" b="0" i="0" dirty="0">
                <a:solidFill>
                  <a:srgbClr val="000000"/>
                </a:solidFill>
                <a:effectLst/>
              </a:rPr>
              <a:t>So, when you have a write through cache this every write that happens on cache memory has to happen along in main memory also, processor need not wait until the main memory write is over.</a:t>
            </a:r>
          </a:p>
          <a:p>
            <a:pPr marL="342900" indent="-342900" algn="l">
              <a:buClr>
                <a:srgbClr val="0070C0"/>
              </a:buClr>
              <a:buSzPct val="80000"/>
              <a:buFont typeface="Wingdings" pitchFamily="2" charset="2"/>
              <a:buChar char="u"/>
            </a:pPr>
            <a:r>
              <a:rPr lang="en-US" sz="1200" b="0" i="0" dirty="0">
                <a:solidFill>
                  <a:srgbClr val="000000"/>
                </a:solidFill>
                <a:effectLst/>
              </a:rPr>
              <a:t>36:04 So, cache whatever value that is written in cache, a copy is kept in a buffer known as a write buffer which will parallelly write it into main memory.</a:t>
            </a:r>
          </a:p>
          <a:p>
            <a:pPr marL="342900" indent="-342900" algn="l">
              <a:buClr>
                <a:srgbClr val="0070C0"/>
              </a:buClr>
              <a:buSzPct val="80000"/>
              <a:buFont typeface="Wingdings" pitchFamily="2" charset="2"/>
              <a:buChar char="u"/>
            </a:pPr>
            <a:r>
              <a:rPr lang="en-US" sz="1200" b="0" i="0" dirty="0">
                <a:solidFill>
                  <a:srgbClr val="000000"/>
                </a:solidFill>
                <a:effectLst/>
              </a:rPr>
              <a:t>So, processor will continue its task by putting the appropriate data to be written in the write buffer, the queue is serviced, the contents should be updated in the main memory.</a:t>
            </a:r>
          </a:p>
        </p:txBody>
      </p:sp>
      <p:sp>
        <p:nvSpPr>
          <p:cNvPr id="4" name="標題 1"/>
          <p:cNvSpPr txBox="1">
            <a:spLocks/>
          </p:cNvSpPr>
          <p:nvPr/>
        </p:nvSpPr>
        <p:spPr>
          <a:xfrm>
            <a:off x="0" y="764704"/>
            <a:ext cx="9144000" cy="36004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path path="circle">
              <a:fillToRect t="100000" r="100000"/>
            </a:path>
            <a:tileRect l="-100000" b="-100000"/>
          </a:gradFill>
        </p:spPr>
        <p:txBody>
          <a:bodyPr vert="horz" lIns="91440" tIns="45720" rIns="91440" bIns="45720" rtlCol="0" anchor="ctr">
            <a:normAutofit/>
          </a:bodyPr>
          <a:lstStyle/>
          <a:p>
            <a:pPr lvl="0">
              <a:spcBef>
                <a:spcPct val="0"/>
              </a:spcBef>
            </a:pPr>
            <a:r>
              <a:rPr lang="en-US" sz="1600" dirty="0"/>
              <a:t>https://nptel.ac.in/courses/106103183</a:t>
            </a:r>
            <a:endParaRPr kumimoji="0" lang="zh-TW" altLang="en-US" sz="1600" b="0" i="0" u="none" strike="noStrike" kern="1200" cap="none" spc="0" normalizeH="0" baseline="0" noProof="0" dirty="0">
              <a:ln>
                <a:noFill/>
              </a:ln>
              <a:solidFill>
                <a:schemeClr val="tx1"/>
              </a:solidFill>
              <a:effectLst/>
              <a:uLnTx/>
              <a:uFillTx/>
              <a:latin typeface="+mj-lt"/>
              <a:ea typeface="+mj-ea"/>
              <a:cs typeface="+mj-cs"/>
            </a:endParaRPr>
          </a:p>
        </p:txBody>
      </p:sp>
      <p:sp>
        <p:nvSpPr>
          <p:cNvPr id="5" name="日期版面配置區 4"/>
          <p:cNvSpPr>
            <a:spLocks noGrp="1"/>
          </p:cNvSpPr>
          <p:nvPr>
            <p:ph type="dt" sz="half" idx="10"/>
          </p:nvPr>
        </p:nvSpPr>
        <p:spPr/>
        <p:txBody>
          <a:bodyPr/>
          <a:lstStyle/>
          <a:p>
            <a:fld id="{A4F910E6-8D00-4BAF-8C48-9688E0B449D3}" type="datetime1">
              <a:rPr lang="zh-TW" altLang="en-US" smtClean="0"/>
              <a:pPr/>
              <a:t>2022/9/8</a:t>
            </a:fld>
            <a:endParaRPr lang="zh-TW" altLang="en-US" dirty="0"/>
          </a:p>
        </p:txBody>
      </p:sp>
      <p:sp>
        <p:nvSpPr>
          <p:cNvPr id="6" name="投影片編號版面配置區 5"/>
          <p:cNvSpPr>
            <a:spLocks noGrp="1"/>
          </p:cNvSpPr>
          <p:nvPr>
            <p:ph type="sldNum" sz="quarter" idx="12"/>
          </p:nvPr>
        </p:nvSpPr>
        <p:spPr/>
        <p:txBody>
          <a:bodyPr/>
          <a:lstStyle/>
          <a:p>
            <a:fld id="{E4D7E63D-91F2-4366-A2C4-1B00C9E2590E}" type="slidenum">
              <a:rPr lang="zh-TW" altLang="en-US" smtClean="0"/>
              <a:pPr/>
              <a:t>7</a:t>
            </a:fld>
            <a:endParaRPr lang="zh-TW" altLang="en-US"/>
          </a:p>
        </p:txBody>
      </p:sp>
      <p:graphicFrame>
        <p:nvGraphicFramePr>
          <p:cNvPr id="7" name="Object 6">
            <a:extLst>
              <a:ext uri="{FF2B5EF4-FFF2-40B4-BE49-F238E27FC236}">
                <a16:creationId xmlns:a16="http://schemas.microsoft.com/office/drawing/2014/main" id="{1D837B82-12C4-00D2-F667-5765A22DBEEB}"/>
              </a:ext>
            </a:extLst>
          </p:cNvPr>
          <p:cNvGraphicFramePr>
            <a:graphicFrameLocks noChangeAspect="1"/>
          </p:cNvGraphicFramePr>
          <p:nvPr>
            <p:extLst>
              <p:ext uri="{D42A27DB-BD31-4B8C-83A1-F6EECF244321}">
                <p14:modId xmlns:p14="http://schemas.microsoft.com/office/powerpoint/2010/main" val="1368732022"/>
              </p:ext>
            </p:extLst>
          </p:nvPr>
        </p:nvGraphicFramePr>
        <p:xfrm>
          <a:off x="1806828" y="3284984"/>
          <a:ext cx="6093267" cy="3293249"/>
        </p:xfrm>
        <a:graphic>
          <a:graphicData uri="http://schemas.openxmlformats.org/presentationml/2006/ole">
            <mc:AlternateContent xmlns:mc="http://schemas.openxmlformats.org/markup-compatibility/2006">
              <mc:Choice xmlns:v="urn:schemas-microsoft-com:vml" Requires="v">
                <p:oleObj name="Bitmap Image" r:id="rId2" imgW="7648560" imgH="4133880" progId="PBrush">
                  <p:embed/>
                </p:oleObj>
              </mc:Choice>
              <mc:Fallback>
                <p:oleObj name="Bitmap Image" r:id="rId2" imgW="7648560" imgH="4133880" progId="PBrush">
                  <p:embed/>
                  <p:pic>
                    <p:nvPicPr>
                      <p:cNvPr id="0" name=""/>
                      <p:cNvPicPr/>
                      <p:nvPr/>
                    </p:nvPicPr>
                    <p:blipFill>
                      <a:blip r:embed="rId3"/>
                      <a:stretch>
                        <a:fillRect/>
                      </a:stretch>
                    </p:blipFill>
                    <p:spPr>
                      <a:xfrm>
                        <a:off x="1806828" y="3284984"/>
                        <a:ext cx="6093267" cy="3293249"/>
                      </a:xfrm>
                      <a:prstGeom prst="rect">
                        <a:avLst/>
                      </a:prstGeom>
                      <a:ln>
                        <a:solidFill>
                          <a:srgbClr val="C00000"/>
                        </a:solidFill>
                      </a:ln>
                    </p:spPr>
                  </p:pic>
                </p:oleObj>
              </mc:Fallback>
            </mc:AlternateContent>
          </a:graphicData>
        </a:graphic>
      </p:graphicFrame>
    </p:spTree>
    <p:extLst>
      <p:ext uri="{BB962C8B-B14F-4D97-AF65-F5344CB8AC3E}">
        <p14:creationId xmlns:p14="http://schemas.microsoft.com/office/powerpoint/2010/main" val="23482492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ctrTitle"/>
          </p:nvPr>
        </p:nvSpPr>
        <p:spPr>
          <a:xfrm>
            <a:off x="0" y="1"/>
            <a:ext cx="9144000" cy="764704"/>
          </a:xfr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path path="circle">
              <a:fillToRect t="100000" r="100000"/>
            </a:path>
            <a:tileRect l="-100000" b="-100000"/>
          </a:gradFill>
        </p:spPr>
        <p:txBody>
          <a:bodyPr>
            <a:normAutofit/>
          </a:bodyPr>
          <a:lstStyle/>
          <a:p>
            <a:pPr algn="l"/>
            <a:r>
              <a:rPr lang="en-US" altLang="zh-TW" sz="4000" b="1" dirty="0">
                <a:solidFill>
                  <a:srgbClr val="FFFF00"/>
                </a:solidFill>
              </a:rPr>
              <a:t>3 Basic Cache Optimization</a:t>
            </a:r>
            <a:endParaRPr lang="zh-TW" altLang="en-US" sz="4000" b="1" dirty="0">
              <a:solidFill>
                <a:srgbClr val="FFFF00"/>
              </a:solidFill>
            </a:endParaRPr>
          </a:p>
        </p:txBody>
      </p:sp>
      <p:sp>
        <p:nvSpPr>
          <p:cNvPr id="3" name="副標題 2"/>
          <p:cNvSpPr>
            <a:spLocks noGrp="1"/>
          </p:cNvSpPr>
          <p:nvPr>
            <p:ph type="subTitle" idx="1"/>
          </p:nvPr>
        </p:nvSpPr>
        <p:spPr>
          <a:xfrm>
            <a:off x="467543" y="1268758"/>
            <a:ext cx="8241831" cy="1296146"/>
          </a:xfrm>
          <a:ln>
            <a:solidFill>
              <a:srgbClr val="C00000"/>
            </a:solidFill>
          </a:ln>
        </p:spPr>
        <p:txBody>
          <a:bodyPr>
            <a:noAutofit/>
          </a:bodyPr>
          <a:lstStyle/>
          <a:p>
            <a:pPr marL="342900" indent="-342900" algn="l">
              <a:buClr>
                <a:srgbClr val="0070C0"/>
              </a:buClr>
              <a:buSzPct val="80000"/>
              <a:buFont typeface="Wingdings" pitchFamily="2" charset="2"/>
              <a:buChar char="u"/>
            </a:pPr>
            <a:r>
              <a:rPr lang="en-US" sz="1200" b="1" dirty="0">
                <a:solidFill>
                  <a:schemeClr val="tx1"/>
                </a:solidFill>
              </a:rPr>
              <a:t>Basic Cache Optimization (35:51/43:50)</a:t>
            </a:r>
            <a:endParaRPr lang="en-US" sz="1200" dirty="0">
              <a:solidFill>
                <a:srgbClr val="000000"/>
              </a:solidFill>
            </a:endParaRPr>
          </a:p>
          <a:p>
            <a:pPr marL="342900" indent="-342900" algn="l">
              <a:buClr>
                <a:srgbClr val="0070C0"/>
              </a:buClr>
              <a:buSzPct val="80000"/>
              <a:buFont typeface="Wingdings" pitchFamily="2" charset="2"/>
              <a:buChar char="u"/>
            </a:pPr>
            <a:r>
              <a:rPr lang="en-US" sz="1200" b="0" i="0" dirty="0">
                <a:solidFill>
                  <a:srgbClr val="000000"/>
                </a:solidFill>
                <a:effectLst/>
              </a:rPr>
              <a:t>35:51 So, when you encounter a read miss then rather than directly going to main memory sometimes the value might have just the returned and the block is evicted, it may be present in the write buffer.</a:t>
            </a:r>
          </a:p>
          <a:p>
            <a:pPr marL="342900" indent="-342900" algn="l">
              <a:buClr>
                <a:srgbClr val="0070C0"/>
              </a:buClr>
              <a:buSzPct val="80000"/>
              <a:buFont typeface="Wingdings" pitchFamily="2" charset="2"/>
              <a:buChar char="u"/>
            </a:pPr>
            <a:r>
              <a:rPr lang="en-US" sz="1200" b="0" i="0" dirty="0">
                <a:solidFill>
                  <a:srgbClr val="000000"/>
                </a:solidFill>
                <a:effectLst/>
              </a:rPr>
              <a:t>36:04 So, searching in write buffer sometimes will help either wait till write buffer is empty </a:t>
            </a:r>
            <a:r>
              <a:rPr lang="en-US" sz="1200" b="1" i="0" dirty="0">
                <a:solidFill>
                  <a:srgbClr val="FF0000"/>
                </a:solidFill>
                <a:effectLst/>
              </a:rPr>
              <a:t>or</a:t>
            </a:r>
            <a:r>
              <a:rPr lang="en-US" sz="1200" b="0" i="0" dirty="0">
                <a:solidFill>
                  <a:srgbClr val="000000"/>
                </a:solidFill>
                <a:effectLst/>
              </a:rPr>
              <a:t> search in the write buffer before going to the memory.</a:t>
            </a:r>
          </a:p>
          <a:p>
            <a:pPr marL="342900" indent="-342900" algn="l">
              <a:buClr>
                <a:srgbClr val="0070C0"/>
              </a:buClr>
              <a:buSzPct val="80000"/>
              <a:buFont typeface="Wingdings" pitchFamily="2" charset="2"/>
              <a:buChar char="u"/>
            </a:pPr>
            <a:r>
              <a:rPr lang="en-US" sz="1200" b="0" i="0" dirty="0">
                <a:solidFill>
                  <a:srgbClr val="000000"/>
                </a:solidFill>
                <a:effectLst/>
              </a:rPr>
              <a:t>Now, we will see the sixth optimization for the day.</a:t>
            </a:r>
          </a:p>
        </p:txBody>
      </p:sp>
      <p:sp>
        <p:nvSpPr>
          <p:cNvPr id="4" name="標題 1"/>
          <p:cNvSpPr txBox="1">
            <a:spLocks/>
          </p:cNvSpPr>
          <p:nvPr/>
        </p:nvSpPr>
        <p:spPr>
          <a:xfrm>
            <a:off x="0" y="764704"/>
            <a:ext cx="9144000" cy="36004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path path="circle">
              <a:fillToRect t="100000" r="100000"/>
            </a:path>
            <a:tileRect l="-100000" b="-100000"/>
          </a:gradFill>
        </p:spPr>
        <p:txBody>
          <a:bodyPr vert="horz" lIns="91440" tIns="45720" rIns="91440" bIns="45720" rtlCol="0" anchor="ctr">
            <a:normAutofit/>
          </a:bodyPr>
          <a:lstStyle/>
          <a:p>
            <a:pPr lvl="0">
              <a:spcBef>
                <a:spcPct val="0"/>
              </a:spcBef>
            </a:pPr>
            <a:r>
              <a:rPr lang="en-US" sz="1600" dirty="0"/>
              <a:t>https://nptel.ac.in/courses/106103183</a:t>
            </a:r>
            <a:endParaRPr kumimoji="0" lang="zh-TW" altLang="en-US" sz="1600" b="0" i="0" u="none" strike="noStrike" kern="1200" cap="none" spc="0" normalizeH="0" baseline="0" noProof="0" dirty="0">
              <a:ln>
                <a:noFill/>
              </a:ln>
              <a:solidFill>
                <a:schemeClr val="tx1"/>
              </a:solidFill>
              <a:effectLst/>
              <a:uLnTx/>
              <a:uFillTx/>
              <a:latin typeface="+mj-lt"/>
              <a:ea typeface="+mj-ea"/>
              <a:cs typeface="+mj-cs"/>
            </a:endParaRPr>
          </a:p>
        </p:txBody>
      </p:sp>
      <p:sp>
        <p:nvSpPr>
          <p:cNvPr id="5" name="日期版面配置區 4"/>
          <p:cNvSpPr>
            <a:spLocks noGrp="1"/>
          </p:cNvSpPr>
          <p:nvPr>
            <p:ph type="dt" sz="half" idx="10"/>
          </p:nvPr>
        </p:nvSpPr>
        <p:spPr/>
        <p:txBody>
          <a:bodyPr/>
          <a:lstStyle/>
          <a:p>
            <a:fld id="{A4F910E6-8D00-4BAF-8C48-9688E0B449D3}" type="datetime1">
              <a:rPr lang="zh-TW" altLang="en-US" smtClean="0"/>
              <a:pPr/>
              <a:t>2022/9/8</a:t>
            </a:fld>
            <a:endParaRPr lang="zh-TW" altLang="en-US" dirty="0"/>
          </a:p>
        </p:txBody>
      </p:sp>
      <p:sp>
        <p:nvSpPr>
          <p:cNvPr id="6" name="投影片編號版面配置區 5"/>
          <p:cNvSpPr>
            <a:spLocks noGrp="1"/>
          </p:cNvSpPr>
          <p:nvPr>
            <p:ph type="sldNum" sz="quarter" idx="12"/>
          </p:nvPr>
        </p:nvSpPr>
        <p:spPr/>
        <p:txBody>
          <a:bodyPr/>
          <a:lstStyle/>
          <a:p>
            <a:fld id="{E4D7E63D-91F2-4366-A2C4-1B00C9E2590E}" type="slidenum">
              <a:rPr lang="zh-TW" altLang="en-US" smtClean="0"/>
              <a:pPr/>
              <a:t>8</a:t>
            </a:fld>
            <a:endParaRPr lang="zh-TW" altLang="en-US"/>
          </a:p>
        </p:txBody>
      </p:sp>
      <p:graphicFrame>
        <p:nvGraphicFramePr>
          <p:cNvPr id="8" name="Object 7">
            <a:extLst>
              <a:ext uri="{FF2B5EF4-FFF2-40B4-BE49-F238E27FC236}">
                <a16:creationId xmlns:a16="http://schemas.microsoft.com/office/drawing/2014/main" id="{BBBF5E18-7F59-4457-9F6F-9563B6D37AE3}"/>
              </a:ext>
            </a:extLst>
          </p:cNvPr>
          <p:cNvGraphicFramePr>
            <a:graphicFrameLocks noChangeAspect="1"/>
          </p:cNvGraphicFramePr>
          <p:nvPr>
            <p:extLst>
              <p:ext uri="{D42A27DB-BD31-4B8C-83A1-F6EECF244321}">
                <p14:modId xmlns:p14="http://schemas.microsoft.com/office/powerpoint/2010/main" val="2721891459"/>
              </p:ext>
            </p:extLst>
          </p:nvPr>
        </p:nvGraphicFramePr>
        <p:xfrm>
          <a:off x="2555776" y="3861048"/>
          <a:ext cx="4869131" cy="2631636"/>
        </p:xfrm>
        <a:graphic>
          <a:graphicData uri="http://schemas.openxmlformats.org/presentationml/2006/ole">
            <mc:AlternateContent xmlns:mc="http://schemas.openxmlformats.org/markup-compatibility/2006">
              <mc:Choice xmlns:v="urn:schemas-microsoft-com:vml" Requires="v">
                <p:oleObj name="Bitmap Image" r:id="rId2" imgW="7648560" imgH="4133880" progId="PBrush">
                  <p:embed/>
                </p:oleObj>
              </mc:Choice>
              <mc:Fallback>
                <p:oleObj name="Bitmap Image" r:id="rId2" imgW="7648560" imgH="4133880" progId="PBrush">
                  <p:embed/>
                  <p:pic>
                    <p:nvPicPr>
                      <p:cNvPr id="7" name="Object 6">
                        <a:extLst>
                          <a:ext uri="{FF2B5EF4-FFF2-40B4-BE49-F238E27FC236}">
                            <a16:creationId xmlns:a16="http://schemas.microsoft.com/office/drawing/2014/main" id="{1D837B82-12C4-00D2-F667-5765A22DBEEB}"/>
                          </a:ext>
                        </a:extLst>
                      </p:cNvPr>
                      <p:cNvPicPr/>
                      <p:nvPr/>
                    </p:nvPicPr>
                    <p:blipFill>
                      <a:blip r:embed="rId3"/>
                      <a:stretch>
                        <a:fillRect/>
                      </a:stretch>
                    </p:blipFill>
                    <p:spPr>
                      <a:xfrm>
                        <a:off x="2555776" y="3861048"/>
                        <a:ext cx="4869131" cy="2631636"/>
                      </a:xfrm>
                      <a:prstGeom prst="rect">
                        <a:avLst/>
                      </a:prstGeom>
                      <a:ln>
                        <a:solidFill>
                          <a:srgbClr val="C00000"/>
                        </a:solidFill>
                      </a:ln>
                    </p:spPr>
                  </p:pic>
                </p:oleObj>
              </mc:Fallback>
            </mc:AlternateContent>
          </a:graphicData>
        </a:graphic>
      </p:graphicFrame>
      <p:sp>
        <p:nvSpPr>
          <p:cNvPr id="9" name="Rectangle 8">
            <a:extLst>
              <a:ext uri="{FF2B5EF4-FFF2-40B4-BE49-F238E27FC236}">
                <a16:creationId xmlns:a16="http://schemas.microsoft.com/office/drawing/2014/main" id="{3F762F29-8E1A-7919-73FF-1EC19C3F85B2}"/>
              </a:ext>
            </a:extLst>
          </p:cNvPr>
          <p:cNvSpPr/>
          <p:nvPr/>
        </p:nvSpPr>
        <p:spPr>
          <a:xfrm>
            <a:off x="827584" y="1916832"/>
            <a:ext cx="7560840" cy="432048"/>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543DC9D-4CC8-20FA-11B1-B2F1311CD4E3}"/>
              </a:ext>
            </a:extLst>
          </p:cNvPr>
          <p:cNvSpPr/>
          <p:nvPr/>
        </p:nvSpPr>
        <p:spPr>
          <a:xfrm>
            <a:off x="2699792" y="6093296"/>
            <a:ext cx="4680520" cy="432048"/>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154726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ctrTitle"/>
          </p:nvPr>
        </p:nvSpPr>
        <p:spPr>
          <a:xfrm>
            <a:off x="0" y="1"/>
            <a:ext cx="9144000" cy="764704"/>
          </a:xfrm>
          <a:gradFill flip="none" rotWithShape="1">
            <a:gsLst>
              <a:gs pos="0">
                <a:srgbClr val="C00000">
                  <a:shade val="30000"/>
                  <a:satMod val="115000"/>
                </a:srgbClr>
              </a:gs>
              <a:gs pos="50000">
                <a:srgbClr val="C00000">
                  <a:shade val="67500"/>
                  <a:satMod val="115000"/>
                </a:srgbClr>
              </a:gs>
              <a:gs pos="100000">
                <a:srgbClr val="C00000">
                  <a:shade val="100000"/>
                  <a:satMod val="115000"/>
                </a:srgbClr>
              </a:gs>
            </a:gsLst>
            <a:path path="circle">
              <a:fillToRect t="100000" r="100000"/>
            </a:path>
            <a:tileRect l="-100000" b="-100000"/>
          </a:gradFill>
        </p:spPr>
        <p:txBody>
          <a:bodyPr>
            <a:normAutofit/>
          </a:bodyPr>
          <a:lstStyle/>
          <a:p>
            <a:pPr algn="l"/>
            <a:r>
              <a:rPr lang="en-US" altLang="zh-TW" sz="4000" b="1" dirty="0">
                <a:solidFill>
                  <a:srgbClr val="FFFF00"/>
                </a:solidFill>
              </a:rPr>
              <a:t>3 Basic Cache Optimization</a:t>
            </a:r>
            <a:endParaRPr lang="zh-TW" altLang="en-US" sz="4000" b="1" dirty="0">
              <a:solidFill>
                <a:srgbClr val="FFFF00"/>
              </a:solidFill>
            </a:endParaRPr>
          </a:p>
        </p:txBody>
      </p:sp>
      <p:sp>
        <p:nvSpPr>
          <p:cNvPr id="3" name="副標題 2"/>
          <p:cNvSpPr>
            <a:spLocks noGrp="1"/>
          </p:cNvSpPr>
          <p:nvPr>
            <p:ph type="subTitle" idx="1"/>
          </p:nvPr>
        </p:nvSpPr>
        <p:spPr>
          <a:xfrm>
            <a:off x="467543" y="1268758"/>
            <a:ext cx="8241831" cy="2592290"/>
          </a:xfrm>
          <a:ln>
            <a:solidFill>
              <a:srgbClr val="C00000"/>
            </a:solidFill>
          </a:ln>
        </p:spPr>
        <p:txBody>
          <a:bodyPr>
            <a:noAutofit/>
          </a:bodyPr>
          <a:lstStyle/>
          <a:p>
            <a:pPr marL="342900" indent="-342900" algn="l">
              <a:buClr>
                <a:srgbClr val="0070C0"/>
              </a:buClr>
              <a:buSzPct val="80000"/>
              <a:buFont typeface="Wingdings" pitchFamily="2" charset="2"/>
              <a:buChar char="u"/>
            </a:pPr>
            <a:r>
              <a:rPr lang="en-US" sz="1200" b="1" dirty="0">
                <a:solidFill>
                  <a:schemeClr val="tx1"/>
                </a:solidFill>
              </a:rPr>
              <a:t>Basic Cache Optimization (36:30/43:50)</a:t>
            </a:r>
            <a:endParaRPr lang="en-US" sz="1200" dirty="0">
              <a:solidFill>
                <a:srgbClr val="000000"/>
              </a:solidFill>
            </a:endParaRPr>
          </a:p>
          <a:p>
            <a:pPr marL="342900" indent="-342900" algn="l">
              <a:buClr>
                <a:srgbClr val="0070C0"/>
              </a:buClr>
              <a:buSzPct val="80000"/>
              <a:buFont typeface="Wingdings" pitchFamily="2" charset="2"/>
              <a:buChar char="u"/>
            </a:pPr>
            <a:r>
              <a:rPr lang="en-US" sz="1200" b="0" i="0" dirty="0">
                <a:solidFill>
                  <a:srgbClr val="000000"/>
                </a:solidFill>
                <a:effectLst/>
              </a:rPr>
              <a:t>Avoid address translation for indexing.</a:t>
            </a:r>
          </a:p>
          <a:p>
            <a:pPr marL="342900" indent="-342900" algn="l">
              <a:buClr>
                <a:srgbClr val="0070C0"/>
              </a:buClr>
              <a:buSzPct val="80000"/>
              <a:buFont typeface="Wingdings" pitchFamily="2" charset="2"/>
              <a:buChar char="u"/>
            </a:pPr>
            <a:r>
              <a:rPr lang="en-US" sz="1200" b="0" i="0" dirty="0">
                <a:solidFill>
                  <a:srgbClr val="000000"/>
                </a:solidFill>
                <a:effectLst/>
              </a:rPr>
              <a:t>We know that CPU is giving you virtual address and this virtual address has to be converted into physical address before accessing the data from the cache.</a:t>
            </a:r>
          </a:p>
          <a:p>
            <a:pPr marL="342900" indent="-342900" algn="l">
              <a:buClr>
                <a:srgbClr val="0070C0"/>
              </a:buClr>
              <a:buSzPct val="80000"/>
              <a:buFont typeface="Wingdings" pitchFamily="2" charset="2"/>
              <a:buChar char="u"/>
            </a:pPr>
            <a:r>
              <a:rPr lang="en-US" sz="1200" b="0" i="0" dirty="0">
                <a:solidFill>
                  <a:srgbClr val="000000"/>
                </a:solidFill>
                <a:effectLst/>
              </a:rPr>
              <a:t>So, what do you mean by physical address?</a:t>
            </a:r>
          </a:p>
          <a:p>
            <a:pPr marL="342900" indent="-342900" algn="l">
              <a:buClr>
                <a:srgbClr val="0070C0"/>
              </a:buClr>
              <a:buSzPct val="80000"/>
              <a:buFont typeface="Wingdings" pitchFamily="2" charset="2"/>
              <a:buChar char="u"/>
            </a:pPr>
            <a:r>
              <a:rPr lang="en-US" sz="1200" b="0" i="0" dirty="0">
                <a:solidFill>
                  <a:srgbClr val="000000"/>
                </a:solidFill>
                <a:effectLst/>
              </a:rPr>
              <a:t>Physical address means it is the address of the location, when it is present inside main memory; but when CPU is giving a virtual address you have to convert it into physical address and that translation is done with the help of main memory, memory management unit and translate lookaside buffer.</a:t>
            </a:r>
          </a:p>
          <a:p>
            <a:pPr marL="342900" indent="-342900" algn="l">
              <a:buClr>
                <a:srgbClr val="0070C0"/>
              </a:buClr>
              <a:buSzPct val="80000"/>
              <a:buFont typeface="Wingdings" pitchFamily="2" charset="2"/>
              <a:buChar char="u"/>
            </a:pPr>
            <a:r>
              <a:rPr lang="en-US" sz="1200" b="0" i="0" dirty="0">
                <a:solidFill>
                  <a:srgbClr val="000000"/>
                </a:solidFill>
                <a:effectLst/>
              </a:rPr>
              <a:t>36: 48 So, you have page tables that converts your virtual pages into physical frames and then using offset, these are the concepts typically we learn in operating systems course.</a:t>
            </a:r>
          </a:p>
          <a:p>
            <a:pPr marL="342900" indent="-342900" algn="l">
              <a:buClr>
                <a:srgbClr val="0070C0"/>
              </a:buClr>
              <a:buSzPct val="80000"/>
              <a:buFont typeface="Wingdings" pitchFamily="2" charset="2"/>
              <a:buChar char="u"/>
            </a:pPr>
            <a:r>
              <a:rPr lang="en-US" sz="1200" b="0" i="0" dirty="0">
                <a:solidFill>
                  <a:srgbClr val="000000"/>
                </a:solidFill>
                <a:effectLst/>
              </a:rPr>
              <a:t>So, virtual address to physical address has to be done before cache a lookup.</a:t>
            </a:r>
          </a:p>
          <a:p>
            <a:pPr marL="342900" indent="-342900" algn="l">
              <a:buClr>
                <a:srgbClr val="0070C0"/>
              </a:buClr>
              <a:buSzPct val="80000"/>
              <a:buFont typeface="Wingdings" pitchFamily="2" charset="2"/>
              <a:buChar char="u"/>
            </a:pPr>
            <a:r>
              <a:rPr lang="en-US" sz="1200" b="0" i="0" dirty="0">
                <a:solidFill>
                  <a:srgbClr val="000000"/>
                </a:solidFill>
                <a:effectLst/>
              </a:rPr>
              <a:t>Now, we know that once you access cache there are two operation that is involved.</a:t>
            </a:r>
          </a:p>
        </p:txBody>
      </p:sp>
      <p:sp>
        <p:nvSpPr>
          <p:cNvPr id="4" name="標題 1"/>
          <p:cNvSpPr txBox="1">
            <a:spLocks/>
          </p:cNvSpPr>
          <p:nvPr/>
        </p:nvSpPr>
        <p:spPr>
          <a:xfrm>
            <a:off x="0" y="764704"/>
            <a:ext cx="9144000" cy="360040"/>
          </a:xfrm>
          <a:prstGeom prst="rect">
            <a:avLst/>
          </a:prstGeom>
          <a:gradFill flip="none" rotWithShape="1">
            <a:gsLst>
              <a:gs pos="0">
                <a:srgbClr val="00B0F0">
                  <a:shade val="30000"/>
                  <a:satMod val="115000"/>
                </a:srgbClr>
              </a:gs>
              <a:gs pos="50000">
                <a:srgbClr val="00B0F0">
                  <a:shade val="67500"/>
                  <a:satMod val="115000"/>
                </a:srgbClr>
              </a:gs>
              <a:gs pos="100000">
                <a:srgbClr val="00B0F0">
                  <a:shade val="100000"/>
                  <a:satMod val="115000"/>
                </a:srgbClr>
              </a:gs>
            </a:gsLst>
            <a:path path="circle">
              <a:fillToRect t="100000" r="100000"/>
            </a:path>
            <a:tileRect l="-100000" b="-100000"/>
          </a:gradFill>
        </p:spPr>
        <p:txBody>
          <a:bodyPr vert="horz" lIns="91440" tIns="45720" rIns="91440" bIns="45720" rtlCol="0" anchor="ctr">
            <a:normAutofit/>
          </a:bodyPr>
          <a:lstStyle/>
          <a:p>
            <a:pPr lvl="0">
              <a:spcBef>
                <a:spcPct val="0"/>
              </a:spcBef>
            </a:pPr>
            <a:r>
              <a:rPr lang="en-US" sz="1600" dirty="0"/>
              <a:t>https://nptel.ac.in/courses/106103183</a:t>
            </a:r>
            <a:endParaRPr kumimoji="0" lang="zh-TW" altLang="en-US" sz="1600" b="0" i="0" u="none" strike="noStrike" kern="1200" cap="none" spc="0" normalizeH="0" baseline="0" noProof="0" dirty="0">
              <a:ln>
                <a:noFill/>
              </a:ln>
              <a:solidFill>
                <a:schemeClr val="tx1"/>
              </a:solidFill>
              <a:effectLst/>
              <a:uLnTx/>
              <a:uFillTx/>
              <a:latin typeface="+mj-lt"/>
              <a:ea typeface="+mj-ea"/>
              <a:cs typeface="+mj-cs"/>
            </a:endParaRPr>
          </a:p>
        </p:txBody>
      </p:sp>
      <p:sp>
        <p:nvSpPr>
          <p:cNvPr id="5" name="日期版面配置區 4"/>
          <p:cNvSpPr>
            <a:spLocks noGrp="1"/>
          </p:cNvSpPr>
          <p:nvPr>
            <p:ph type="dt" sz="half" idx="10"/>
          </p:nvPr>
        </p:nvSpPr>
        <p:spPr/>
        <p:txBody>
          <a:bodyPr/>
          <a:lstStyle/>
          <a:p>
            <a:fld id="{A4F910E6-8D00-4BAF-8C48-9688E0B449D3}" type="datetime1">
              <a:rPr lang="zh-TW" altLang="en-US" smtClean="0"/>
              <a:pPr/>
              <a:t>2022/9/8</a:t>
            </a:fld>
            <a:endParaRPr lang="zh-TW" altLang="en-US" dirty="0"/>
          </a:p>
        </p:txBody>
      </p:sp>
      <p:sp>
        <p:nvSpPr>
          <p:cNvPr id="6" name="投影片編號版面配置區 5"/>
          <p:cNvSpPr>
            <a:spLocks noGrp="1"/>
          </p:cNvSpPr>
          <p:nvPr>
            <p:ph type="sldNum" sz="quarter" idx="12"/>
          </p:nvPr>
        </p:nvSpPr>
        <p:spPr/>
        <p:txBody>
          <a:bodyPr/>
          <a:lstStyle/>
          <a:p>
            <a:fld id="{E4D7E63D-91F2-4366-A2C4-1B00C9E2590E}" type="slidenum">
              <a:rPr lang="zh-TW" altLang="en-US" smtClean="0"/>
              <a:pPr/>
              <a:t>9</a:t>
            </a:fld>
            <a:endParaRPr lang="zh-TW" altLang="en-US"/>
          </a:p>
        </p:txBody>
      </p:sp>
      <p:graphicFrame>
        <p:nvGraphicFramePr>
          <p:cNvPr id="8" name="Object 7">
            <a:extLst>
              <a:ext uri="{FF2B5EF4-FFF2-40B4-BE49-F238E27FC236}">
                <a16:creationId xmlns:a16="http://schemas.microsoft.com/office/drawing/2014/main" id="{9F2E2AA2-D35D-0764-09CF-CAAE721D02F8}"/>
              </a:ext>
            </a:extLst>
          </p:cNvPr>
          <p:cNvGraphicFramePr>
            <a:graphicFrameLocks noChangeAspect="1"/>
          </p:cNvGraphicFramePr>
          <p:nvPr>
            <p:extLst>
              <p:ext uri="{D42A27DB-BD31-4B8C-83A1-F6EECF244321}">
                <p14:modId xmlns:p14="http://schemas.microsoft.com/office/powerpoint/2010/main" val="3498388005"/>
              </p:ext>
            </p:extLst>
          </p:nvPr>
        </p:nvGraphicFramePr>
        <p:xfrm>
          <a:off x="539552" y="4077072"/>
          <a:ext cx="7800975" cy="1971675"/>
        </p:xfrm>
        <a:graphic>
          <a:graphicData uri="http://schemas.openxmlformats.org/presentationml/2006/ole">
            <mc:AlternateContent xmlns:mc="http://schemas.openxmlformats.org/markup-compatibility/2006">
              <mc:Choice xmlns:v="urn:schemas-microsoft-com:vml" Requires="v">
                <p:oleObj name="Bitmap Image" r:id="rId2" imgW="7800840" imgH="1971720" progId="PBrush">
                  <p:embed/>
                </p:oleObj>
              </mc:Choice>
              <mc:Fallback>
                <p:oleObj name="Bitmap Image" r:id="rId2" imgW="7800840" imgH="1971720" progId="PBrush">
                  <p:embed/>
                  <p:pic>
                    <p:nvPicPr>
                      <p:cNvPr id="11" name="Object 10">
                        <a:extLst>
                          <a:ext uri="{FF2B5EF4-FFF2-40B4-BE49-F238E27FC236}">
                            <a16:creationId xmlns:a16="http://schemas.microsoft.com/office/drawing/2014/main" id="{93C9FFBF-C5EC-AF4F-6163-5211242B53E6}"/>
                          </a:ext>
                        </a:extLst>
                      </p:cNvPr>
                      <p:cNvPicPr/>
                      <p:nvPr/>
                    </p:nvPicPr>
                    <p:blipFill>
                      <a:blip r:embed="rId3"/>
                      <a:stretch>
                        <a:fillRect/>
                      </a:stretch>
                    </p:blipFill>
                    <p:spPr>
                      <a:xfrm>
                        <a:off x="539552" y="4077072"/>
                        <a:ext cx="7800975" cy="1971675"/>
                      </a:xfrm>
                      <a:prstGeom prst="rect">
                        <a:avLst/>
                      </a:prstGeom>
                      <a:ln>
                        <a:solidFill>
                          <a:srgbClr val="C00000"/>
                        </a:solidFill>
                      </a:ln>
                    </p:spPr>
                  </p:pic>
                </p:oleObj>
              </mc:Fallback>
            </mc:AlternateContent>
          </a:graphicData>
        </a:graphic>
      </p:graphicFrame>
    </p:spTree>
    <p:extLst>
      <p:ext uri="{BB962C8B-B14F-4D97-AF65-F5344CB8AC3E}">
        <p14:creationId xmlns:p14="http://schemas.microsoft.com/office/powerpoint/2010/main" val="817180831"/>
      </p:ext>
    </p:extLst>
  </p:cSld>
  <p:clrMapOvr>
    <a:masterClrMapping/>
  </p:clrMapOvr>
</p:sld>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a:solidFill>
            <a:srgbClr val="C00000"/>
          </a:solid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a:tailEnd type="triangle"/>
        </a:ln>
      </a:spPr>
      <a:bodyPr/>
      <a:lstStyle/>
      <a:style>
        <a:lnRef idx="1">
          <a:schemeClr val="accent2"/>
        </a:lnRef>
        <a:fillRef idx="0">
          <a:schemeClr val="accent2"/>
        </a:fillRef>
        <a:effectRef idx="0">
          <a:schemeClr val="accent2"/>
        </a:effectRef>
        <a:fontRef idx="minor">
          <a:schemeClr val="tx1"/>
        </a:fontRef>
      </a:style>
    </a:lnDef>
  </a:objectDefaults>
  <a:extraClrScheme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4930</TotalTime>
  <Words>2042</Words>
  <Application>Microsoft Office PowerPoint</Application>
  <PresentationFormat>On-screen Show (4:3)</PresentationFormat>
  <Paragraphs>130</Paragraphs>
  <Slides>14</Slides>
  <Notes>0</Notes>
  <HiddenSlides>0</HiddenSlides>
  <MMClips>0</MMClips>
  <ScaleCrop>false</ScaleCrop>
  <HeadingPairs>
    <vt:vector size="8" baseType="variant">
      <vt:variant>
        <vt:lpstr>Fonts Used</vt:lpstr>
      </vt:variant>
      <vt:variant>
        <vt:i4>3</vt:i4>
      </vt:variant>
      <vt:variant>
        <vt:lpstr>Theme</vt:lpstr>
      </vt:variant>
      <vt:variant>
        <vt:i4>1</vt:i4>
      </vt:variant>
      <vt:variant>
        <vt:lpstr>Embedded OLE Servers</vt:lpstr>
      </vt:variant>
      <vt:variant>
        <vt:i4>1</vt:i4>
      </vt:variant>
      <vt:variant>
        <vt:lpstr>Slide Titles</vt:lpstr>
      </vt:variant>
      <vt:variant>
        <vt:i4>14</vt:i4>
      </vt:variant>
    </vt:vector>
  </HeadingPairs>
  <TitlesOfParts>
    <vt:vector size="19" baseType="lpstr">
      <vt:lpstr>Arial</vt:lpstr>
      <vt:lpstr>Calibri</vt:lpstr>
      <vt:lpstr>Wingdings</vt:lpstr>
      <vt:lpstr>Office 佈景主題</vt:lpstr>
      <vt:lpstr>Bitmap Image</vt:lpstr>
      <vt:lpstr>3 Basic Cache Optimization (Part 4)</vt:lpstr>
      <vt:lpstr>3 Basic Cache Optimization</vt:lpstr>
      <vt:lpstr>3 Basic Cache Optimization</vt:lpstr>
      <vt:lpstr>3 Basic Cache Optimization</vt:lpstr>
      <vt:lpstr>3 Basic Cache Optimization</vt:lpstr>
      <vt:lpstr>3 Basic Cache Optimization</vt:lpstr>
      <vt:lpstr>3 Basic Cache Optimization</vt:lpstr>
      <vt:lpstr>3 Basic Cache Optimization</vt:lpstr>
      <vt:lpstr>3 Basic Cache Optimization</vt:lpstr>
      <vt:lpstr>3 Basic Cache Optimization</vt:lpstr>
      <vt:lpstr>3 Basic Cache Optimization</vt:lpstr>
      <vt:lpstr>3 Basic Cache Optimization</vt:lpstr>
      <vt:lpstr>3 Basic Cache Optimization</vt:lpstr>
      <vt:lpstr>End</vt:lpstr>
    </vt:vector>
  </TitlesOfParts>
  <Company>HOME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Node JS</dc:title>
  <dc:creator>USER</dc:creator>
  <cp:lastModifiedBy>Peter Chen</cp:lastModifiedBy>
  <cp:revision>1301</cp:revision>
  <dcterms:created xsi:type="dcterms:W3CDTF">2018-09-28T16:40:41Z</dcterms:created>
  <dcterms:modified xsi:type="dcterms:W3CDTF">2022-09-08T18:31:30Z</dcterms:modified>
</cp:coreProperties>
</file>

<file path=docProps/thumbnail.jpeg>
</file>